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e25f227e57044a6" /><Relationship Type="http://schemas.openxmlformats.org/officeDocument/2006/relationships/extended-properties" Target="/docProps/app.xml" Id="R8ba04f3d71fd4ecc" /><Relationship Type="http://schemas.openxmlformats.org/officeDocument/2006/relationships/officeDocument" Target="/ppt/presentation.xml" Id="R484a48754f48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e1588da714b2e"/>
  </p:sldMasterIdLst>
  <p:notesMasterIdLst>
    <p:notesMasterId xmlns:r="http://schemas.openxmlformats.org/officeDocument/2006/relationships" r:id="R096ccec2ac674426"/>
  </p:notesMasterIdLst>
  <p:sldIdLst>
    <p:sldId xmlns:r="http://schemas.openxmlformats.org/officeDocument/2006/relationships" id="256" r:id="Raeffeb23ada64b04"/>
    <p:sldId xmlns:r="http://schemas.openxmlformats.org/officeDocument/2006/relationships" id="257" r:id="Rc79c18b4887644bf"/>
    <p:sldId xmlns:r="http://schemas.openxmlformats.org/officeDocument/2006/relationships" id="258" r:id="R2b9312b103744b84"/>
    <p:sldId xmlns:r="http://schemas.openxmlformats.org/officeDocument/2006/relationships" id="259" r:id="Ra971999086a2449f"/>
    <p:sldId xmlns:r="http://schemas.openxmlformats.org/officeDocument/2006/relationships" id="260" r:id="R89bb6a740d604d23"/>
    <p:sldId xmlns:r="http://schemas.openxmlformats.org/officeDocument/2006/relationships" id="261" r:id="R800e2977f3af41c0"/>
    <p:sldId xmlns:r="http://schemas.openxmlformats.org/officeDocument/2006/relationships" id="262" r:id="R5173dcfb832b46b6"/>
    <p:sldId xmlns:r="http://schemas.openxmlformats.org/officeDocument/2006/relationships" id="263" r:id="R90d6a410865f403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096d0690a2f423d" /><Relationship Type="http://schemas.openxmlformats.org/officeDocument/2006/relationships/slideMaster" Target="/ppt/slideMasters/slideMaster1.xml" Id="R974e1588da714b2e" /><Relationship Type="http://schemas.openxmlformats.org/officeDocument/2006/relationships/notesMaster" Target="/ppt/notesMasters/notesMaster1.xml" Id="R096ccec2ac674426" /><Relationship Type="http://schemas.openxmlformats.org/officeDocument/2006/relationships/presProps" Target="/ppt/presProps.xml" Id="R28f3e616c6be415a" /><Relationship Type="http://schemas.openxmlformats.org/officeDocument/2006/relationships/tableStyles" Target="/ppt/tableStyles.xml" Id="Re1507d35d3ae47ba" /><Relationship Type="http://schemas.openxmlformats.org/officeDocument/2006/relationships/slide" Target="/ppt/slides/slide1.xml" Id="Raeffeb23ada64b04" /><Relationship Type="http://schemas.openxmlformats.org/officeDocument/2006/relationships/slide" Target="/ppt/slides/slide2.xml" Id="Rc79c18b4887644bf" /><Relationship Type="http://schemas.openxmlformats.org/officeDocument/2006/relationships/slide" Target="/ppt/slides/slide3.xml" Id="R2b9312b103744b84" /><Relationship Type="http://schemas.openxmlformats.org/officeDocument/2006/relationships/slide" Target="/ppt/slides/slide4.xml" Id="Ra971999086a2449f" /><Relationship Type="http://schemas.openxmlformats.org/officeDocument/2006/relationships/slide" Target="/ppt/slides/slide5.xml" Id="R89bb6a740d604d23" /><Relationship Type="http://schemas.openxmlformats.org/officeDocument/2006/relationships/slide" Target="/ppt/slides/slide6.xml" Id="R800e2977f3af41c0" /><Relationship Type="http://schemas.openxmlformats.org/officeDocument/2006/relationships/slide" Target="/ppt/slides/slide7.xml" Id="R5173dcfb832b46b6" /><Relationship Type="http://schemas.openxmlformats.org/officeDocument/2006/relationships/slide" Target="/ppt/slides/slide8.xml" Id="R90d6a410865f403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afac059e9b0447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d9e404a4004ba6" /><Relationship Type="http://schemas.openxmlformats.org/officeDocument/2006/relationships/notesMaster" Target="/ppt/notesMasters/notesMaster1.xml" Id="Rd2c8f9b9505740f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58f7950d6824d3b" /><Relationship Type="http://schemas.openxmlformats.org/officeDocument/2006/relationships/notesMaster" Target="/ppt/notesMasters/notesMaster1.xml" Id="Ree1fc43f48c94d5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ea4f05530024d84" /><Relationship Type="http://schemas.openxmlformats.org/officeDocument/2006/relationships/notesMaster" Target="/ppt/notesMasters/notesMaster1.xml" Id="R7be2820b0f1c40f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0f6b27c39244793" /><Relationship Type="http://schemas.openxmlformats.org/officeDocument/2006/relationships/notesMaster" Target="/ppt/notesMasters/notesMaster1.xml" Id="R75f6a8bdc32e43d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446d65175b34cd2" /><Relationship Type="http://schemas.openxmlformats.org/officeDocument/2006/relationships/notesMaster" Target="/ppt/notesMasters/notesMaster1.xml" Id="R8c896e2c3f57492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92146bacf7d4fd2" /><Relationship Type="http://schemas.openxmlformats.org/officeDocument/2006/relationships/notesMaster" Target="/ppt/notesMasters/notesMaster1.xml" Id="Re75d7dad6b7840b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89596ba371c4974" /><Relationship Type="http://schemas.openxmlformats.org/officeDocument/2006/relationships/notesMaster" Target="/ppt/notesMasters/notesMaster1.xml" Id="Re019de6d268c480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2bba937d7294aaa" /><Relationship Type="http://schemas.openxmlformats.org/officeDocument/2006/relationships/notesMaster" Target="/ppt/notesMasters/notesMaster1.xml" Id="R3b348451e27a4f3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2026_PrixApparel_version02.pptx</a:t>
            </a:r>
          </a:p>
          <a:p xmlns:a="http://schemas.openxmlformats.org/drawingml/2006/main">
            <a:r>
              <a:t>- User-provided PLIX VINA PROFILE 2026.pptx</a:t>
            </a:r>
          </a:p>
          <a:p xmlns:a="http://schemas.openxmlformats.org/drawingml/2006/main">
            <a:r>
              <a:t>- User-provided exterior factory photograph, retouched at the user's request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2026_PrixApparel_version02.pptx</a:t>
            </a:r>
          </a:p>
          <a:p xmlns:a="http://schemas.openxmlformats.org/drawingml/2006/main">
            <a:r>
              <a:t>- User-provided PLIX VINA PROFILE 2026.pptx</a:t>
            </a:r>
          </a:p>
          <a:p xmlns:a="http://schemas.openxmlformats.org/drawingml/2006/main">
            <a:r>
              <a:t>- Current scale and 2,500 m² land-size figures supplied directly by the user; regional operating model consolidated from the source profiles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2026_PrixApparel_version02.pptx</a:t>
            </a:r>
          </a:p>
          <a:p xmlns:a="http://schemas.openxmlformats.org/drawingml/2006/main">
            <a:r>
              <a:t>- User-provided PLIX VINA PROFILE 2026.pptx</a:t>
            </a:r>
          </a:p>
          <a:p xmlns:a="http://schemas.openxmlformats.org/drawingml/2006/main">
            <a:r>
              <a:t>- R&amp;D, sampling, and end-to-end production flow consolidated from the source profiles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2026_PrixApparel_version02.pptx</a:t>
            </a:r>
          </a:p>
          <a:p xmlns:a="http://schemas.openxmlformats.org/drawingml/2006/main">
            <a:r>
              <a:t>- User-provided PLIX VINA PROFILE 2026.pptx</a:t>
            </a:r>
          </a:p>
          <a:p xmlns:a="http://schemas.openxmlformats.org/drawingml/2006/main">
            <a:r>
              <a:t>- Current Plix Apparel Vina factory photographs supplied directly by the user; main sewing-floor photo conservatively retouched to remove a camera obstruction; daily output standards supplied directly by the user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2026_PrixApparel_version02.pptx</a:t>
            </a:r>
          </a:p>
          <a:p xmlns:a="http://schemas.openxmlformats.org/drawingml/2006/main">
            <a:r>
              <a:t>- User-provided PLIX VINA PROFILE 2026.pptx</a:t>
            </a:r>
          </a:p>
          <a:p xmlns:a="http://schemas.openxmlformats.org/drawingml/2006/main">
            <a:r>
              <a:t>- Machinery inventory supplied directly by the user; 13 machine categories and 153 total units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2026_PrixApparel_version02.pptx</a:t>
            </a:r>
          </a:p>
          <a:p xmlns:a="http://schemas.openxmlformats.org/drawingml/2006/main">
            <a:r>
              <a:t>- User-provided PLIX VINA PROFILE 2026.pptx</a:t>
            </a:r>
          </a:p>
          <a:p xmlns:a="http://schemas.openxmlformats.org/drawingml/2006/main">
            <a:r>
              <a:t>- Quality checkpoints and organization responsibilities consolidated from the user-provided Plix Apparel Vina profile; inline inspection photograph supplied directly by the user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2026_PrixApparel_version02.pptx</a:t>
            </a:r>
          </a:p>
          <a:p xmlns:a="http://schemas.openxmlformats.org/drawingml/2006/main">
            <a:r>
              <a:t>- User-provided PLIX VINA PROFILE 2026.pptx</a:t>
            </a:r>
          </a:p>
          <a:p xmlns:a="http://schemas.openxmlformats.org/drawingml/2006/main">
            <a:r>
              <a:t>- Product cutouts and 2025 commercial mix consolidated from the user-provided Plix Apparel profiles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2026_PrixApparel_version02.pptx</a:t>
            </a:r>
          </a:p>
          <a:p xmlns:a="http://schemas.openxmlformats.org/drawingml/2006/main">
            <a:r>
              <a:t>- User-provided PLIX VINA PROFILE 2026.pptx</a:t>
            </a:r>
          </a:p>
          <a:p xmlns:a="http://schemas.openxmlformats.org/drawingml/2006/main">
            <a:r>
              <a:t>- The former street address was intentionally omitted because the factory has relocated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39611852f48c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991c2bd382c423a" /><Relationship Type="http://schemas.openxmlformats.org/officeDocument/2006/relationships/slideLayout" Target="/ppt/slideLayouts/slideLayout1.xml" Id="R76ac7bba041d41a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c7bba041d41a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c87f395ac4252" /><Relationship Type="http://schemas.openxmlformats.org/officeDocument/2006/relationships/image" Target="/ppt/media/image.png" Id="R6b973d60d19a434a" /><Relationship Type="http://schemas.openxmlformats.org/officeDocument/2006/relationships/image" Target="/ppt/media/image.svg" Id="R35f5bb8c5a2c4d7c" /><Relationship Type="http://schemas.openxmlformats.org/officeDocument/2006/relationships/image" Target="/ppt/media/image2.png" Id="R5622524683c14a63" /><Relationship Type="http://schemas.openxmlformats.org/officeDocument/2006/relationships/notesSlide" Target="/ppt/notesSlides/notesSlide1.xml" Id="R127f5c3f1655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b14803e7a4d14" /><Relationship Type="http://schemas.openxmlformats.org/officeDocument/2006/relationships/notesSlide" Target="/ppt/notesSlides/notesSlide2.xml" Id="R5e6c7197f995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6f21cb30641d1" /><Relationship Type="http://schemas.openxmlformats.org/officeDocument/2006/relationships/notesSlide" Target="/ppt/notesSlides/notesSlide3.xml" Id="R75f4986f990e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361fb20b4a4a" /><Relationship Type="http://schemas.openxmlformats.org/officeDocument/2006/relationships/image" Target="/ppt/media/image3.png" Id="R9728ffa5519e4aab" /><Relationship Type="http://schemas.openxmlformats.org/officeDocument/2006/relationships/image" Target="/ppt/media/image.jpeg" Id="Rf88407554f7443a2" /><Relationship Type="http://schemas.openxmlformats.org/officeDocument/2006/relationships/image" Target="/ppt/media/image2.jpeg" Id="R43d02d3d39b04165" /><Relationship Type="http://schemas.openxmlformats.org/officeDocument/2006/relationships/notesSlide" Target="/ppt/notesSlides/notesSlide4.xml" Id="Rc18d9964fc01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ce71990a64aef" /><Relationship Type="http://schemas.openxmlformats.org/officeDocument/2006/relationships/notesSlide" Target="/ppt/notesSlides/notesSlide5.xml" Id="R2e8913fd6ab9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a250f3d184827" /><Relationship Type="http://schemas.openxmlformats.org/officeDocument/2006/relationships/image" Target="/ppt/media/image3.jpeg" Id="R9afbcba7ea264701" /><Relationship Type="http://schemas.openxmlformats.org/officeDocument/2006/relationships/notesSlide" Target="/ppt/notesSlides/notesSlide6.xml" Id="R245dde6af5f3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dfb5e0a147fa" /><Relationship Type="http://schemas.openxmlformats.org/officeDocument/2006/relationships/image" Target="/ppt/media/image4.png" Id="R8694e69f01e044ec" /><Relationship Type="http://schemas.openxmlformats.org/officeDocument/2006/relationships/image" Target="/ppt/media/image5.png" Id="Racf693f176f747fd" /><Relationship Type="http://schemas.openxmlformats.org/officeDocument/2006/relationships/image" Target="/ppt/media/image6.png" Id="Ra6957ea993a74762" /><Relationship Type="http://schemas.openxmlformats.org/officeDocument/2006/relationships/image" Target="/ppt/media/image7.png" Id="R47b0c0da5c6f4996" /><Relationship Type="http://schemas.openxmlformats.org/officeDocument/2006/relationships/notesSlide" Target="/ppt/notesSlides/notesSlide7.xml" Id="Rb89ba46dcd634ca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aed7254094a32" /><Relationship Type="http://schemas.openxmlformats.org/officeDocument/2006/relationships/image" Target="/ppt/media/image8.png" Id="R03f521c2a2cc4376" /><Relationship Type="http://schemas.openxmlformats.org/officeDocument/2006/relationships/image" Target="/ppt/media/image2.svg" Id="R1c5f2eedff9c43be" /><Relationship Type="http://schemas.openxmlformats.org/officeDocument/2006/relationships/notesSlide" Target="/ppt/notesSlides/notesSlide8.xml" Id="Rd023aa714b654a0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973d60d19a434a">
            <a:extLst>
              <a:ext uri="{96DAC541-7B7A-43D3-8B79-37D633B846F1}">
                <asvg:svgBlip xmlns:asvg="http://schemas.microsoft.com/office/drawing/2016/SVG/main" r:embed="R35f5bb8c5a2c4d7c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09600" y="438150"/>
            <a:ext cx="2095500" cy="552450"/>
          </a:xfrm>
          <a:prstGeom xmlns:a="http://schemas.openxmlformats.org/drawingml/2006/main" prst="rect">
            <a:avLst/>
          </a:prstGeom>
        </p:spPr>
      </p:pic>
      <p:sp>
        <p:nvSpPr>
          <p:cNvPr id="2" name="cover-kicker">
            <a:extLst xmlns:a="http://schemas.openxmlformats.org/drawingml/2006/main">
              <a:ext uri="{FF2B5EF4-FFF2-40B4-BE49-F238E27FC236}">
                <a16:creationId xmlns:a16="http://schemas.microsoft.com/office/drawing/2014/main" id="{C5F92722-AC69-4085-9D2F-395C15FE3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9065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EXPANDED FACTORY PROFILE 2026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94F28207-255E-4D2A-9DB0-5D2A8F771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57375"/>
            <a:ext cx="495300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Plix Apparel Vina</a:t>
            </a:r>
          </a:p>
          <a:p xmlns:a="http://schemas.openxmlformats.org/drawingml/2006/main">
            <a:pPr algn="l">
              <a:defRPr sz="4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4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Garment Co., Ltd.</a:t>
            </a:r>
          </a:p>
        </p:txBody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7DC1FC95-53F4-43FE-8C9E-ED44DE864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4762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85"/>
          </a:bodyPr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Six sewing lines. 250–300 people.</a:t>
            </a:r>
          </a:p>
          <a:p xmlns:a="http://schemas.openxmlformats.org/drawingml/2006/main">
            <a:pPr algn="l">
              <a:defRPr sz="1800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800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A stronger Vietnam base for knit and woven programs.</a:t>
            </a:r>
          </a:p>
        </p:txBody>
      </p:sp>
      <p:sp>
        <p:nvSpPr>
          <p:cNvPr id="5" name="cover-red-rule">
            <a:extLst xmlns:a="http://schemas.openxmlformats.org/drawingml/2006/main">
              <a:ext uri="{FF2B5EF4-FFF2-40B4-BE49-F238E27FC236}">
                <a16:creationId xmlns:a16="http://schemas.microsoft.com/office/drawing/2014/main" id="{42ADFD96-478F-448F-B068-C2411EB2D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48250"/>
            <a:ext cx="1047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ver-location">
            <a:extLst xmlns:a="http://schemas.openxmlformats.org/drawingml/2006/main">
              <a:ext uri="{FF2B5EF4-FFF2-40B4-BE49-F238E27FC236}">
                <a16:creationId xmlns:a16="http://schemas.microsoft.com/office/drawing/2014/main" id="{06471B2F-0C4D-4D5C-962B-73E8175A2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67325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HO CHI MINH CITY, VIETNAM  •  UPDATED 03 SEP 2026</a:t>
            </a:r>
          </a:p>
        </p:txBody>
      </p:sp>
      <p:sp>
        <p:nvSpPr>
          <p:cNvPr id="7" name="cover-photo-bg">
            <a:extLst xmlns:a="http://schemas.openxmlformats.org/drawingml/2006/main">
              <a:ext uri="{FF2B5EF4-FFF2-40B4-BE49-F238E27FC236}">
                <a16:creationId xmlns:a16="http://schemas.microsoft.com/office/drawing/2014/main" id="{5CEC3A6B-73E6-4E9C-B657-AACCF020C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04800"/>
            <a:ext cx="5514975" cy="6248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5F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22524683c14a63"/>
          <a:srcRect xmlns:a="http://schemas.openxmlformats.org/drawingml/2006/main" l="0" t="7143" r="0" b="714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34125" y="495300"/>
            <a:ext cx="5133975" cy="5867400"/>
          </a:xfrm>
          <a:prstGeom xmlns:a="http://schemas.openxmlformats.org/drawingml/2006/main" prst="roundRect">
            <a:avLst>
              <a:gd name="adj" fmla="val 2226"/>
            </a:avLst>
          </a:prstGeom>
        </p:spPr>
      </p:pic>
    </p:spTree>
    <p:extLst>
      <p:ext uri="{BB962C8B-B14F-4D97-AF65-F5344CB8AC3E}">
        <p14:creationId xmlns:p14="http://schemas.microsoft.com/office/powerpoint/2010/main" val="183152380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eyebrow-2">
            <a:extLst xmlns:a="http://schemas.openxmlformats.org/drawingml/2006/main">
              <a:ext uri="{FF2B5EF4-FFF2-40B4-BE49-F238E27FC236}">
                <a16:creationId xmlns:a16="http://schemas.microsoft.com/office/drawing/2014/main" id="{F9B98D93-2A76-480C-99C9-D98AF6E87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CURRENT FOOTPRINT</a:t>
            </a:r>
          </a:p>
        </p:txBody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D72736DB-F102-403F-9D7A-18027C9F6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Expanded capacity, built for growth</a:t>
            </a:r>
          </a:p>
        </p:txBody>
      </p:sp>
      <p:sp>
        <p:nvSpPr>
          <p:cNvPr id="3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E6355300-A515-48CE-9D95-7EE9F4773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cale-intro">
            <a:extLst xmlns:a="http://schemas.openxmlformats.org/drawingml/2006/main">
              <a:ext uri="{FF2B5EF4-FFF2-40B4-BE49-F238E27FC236}">
                <a16:creationId xmlns:a16="http://schemas.microsoft.com/office/drawing/2014/main" id="{724FBA39-38A7-4ED4-AB04-354E71F31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71625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The relocated factory adds production depth while keeping development, quality, and execution close to the line.</a:t>
            </a:r>
          </a:p>
        </p:txBody>
      </p:sp>
      <p:sp>
        <p:nvSpPr>
          <p:cNvPr id="5" name="metric-bg-1">
            <a:extLst xmlns:a="http://schemas.openxmlformats.org/drawingml/2006/main">
              <a:ext uri="{FF2B5EF4-FFF2-40B4-BE49-F238E27FC236}">
                <a16:creationId xmlns:a16="http://schemas.microsoft.com/office/drawing/2014/main" id="{2FC9E98E-C7F4-4A95-AC14-890CE7AF2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43150"/>
            <a:ext cx="252412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etric-accent-1">
            <a:extLst xmlns:a="http://schemas.openxmlformats.org/drawingml/2006/main">
              <a:ext uri="{FF2B5EF4-FFF2-40B4-BE49-F238E27FC236}">
                <a16:creationId xmlns:a16="http://schemas.microsoft.com/office/drawing/2014/main" id="{C1316D70-B641-4E1B-BBF2-2F6FACCA8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43150"/>
            <a:ext cx="762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metric-number-1">
            <a:extLst xmlns:a="http://schemas.openxmlformats.org/drawingml/2006/main">
              <a:ext uri="{FF2B5EF4-FFF2-40B4-BE49-F238E27FC236}">
                <a16:creationId xmlns:a16="http://schemas.microsoft.com/office/drawing/2014/main" id="{B45A065B-934E-4091-B164-B159066CB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90800"/>
            <a:ext cx="2000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75"/>
          </a:bodyPr>
          <a:lstStyle xmlns:a="http://schemas.openxmlformats.org/drawingml/2006/main"/>
          <a:p xmlns:a="http://schemas.openxmlformats.org/drawingml/2006/main">
            <a:pPr algn="l">
              <a:defRPr sz="48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8" name="metric-label-1">
            <a:extLst xmlns:a="http://schemas.openxmlformats.org/drawingml/2006/main">
              <a:ext uri="{FF2B5EF4-FFF2-40B4-BE49-F238E27FC236}">
                <a16:creationId xmlns:a16="http://schemas.microsoft.com/office/drawing/2014/main" id="{59466C45-1235-411B-ACE2-3ECE54E9A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861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SEWING LINES</a:t>
            </a:r>
          </a:p>
        </p:txBody>
      </p:sp>
      <p:sp>
        <p:nvSpPr>
          <p:cNvPr id="9" name="metric-detail-1">
            <a:extLst xmlns:a="http://schemas.openxmlformats.org/drawingml/2006/main">
              <a:ext uri="{FF2B5EF4-FFF2-40B4-BE49-F238E27FC236}">
                <a16:creationId xmlns:a16="http://schemas.microsoft.com/office/drawing/2014/main" id="{ABDB7AED-A612-41A9-81F2-6BD384905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0525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93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Flexible line allocation by style, construction, and order mix.</a:t>
            </a:r>
          </a:p>
        </p:txBody>
      </p:sp>
      <p:sp>
        <p:nvSpPr>
          <p:cNvPr id="10" name="metric-bg-2">
            <a:extLst xmlns:a="http://schemas.openxmlformats.org/drawingml/2006/main">
              <a:ext uri="{FF2B5EF4-FFF2-40B4-BE49-F238E27FC236}">
                <a16:creationId xmlns:a16="http://schemas.microsoft.com/office/drawing/2014/main" id="{4CBF6102-C23D-4E69-9CFD-D400A658B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343150"/>
            <a:ext cx="252412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metric-accent-2">
            <a:extLst xmlns:a="http://schemas.openxmlformats.org/drawingml/2006/main">
              <a:ext uri="{FF2B5EF4-FFF2-40B4-BE49-F238E27FC236}">
                <a16:creationId xmlns:a16="http://schemas.microsoft.com/office/drawing/2014/main" id="{A29C27A9-1676-4945-84E1-E42687601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343150"/>
            <a:ext cx="762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number-2">
            <a:extLst xmlns:a="http://schemas.openxmlformats.org/drawingml/2006/main">
              <a:ext uri="{FF2B5EF4-FFF2-40B4-BE49-F238E27FC236}">
                <a16:creationId xmlns:a16="http://schemas.microsoft.com/office/drawing/2014/main" id="{F941F52F-4400-480F-B722-4B4C58735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590800"/>
            <a:ext cx="2000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563"/>
          </a:bodyPr>
          <a:lstStyle xmlns:a="http://schemas.openxmlformats.org/drawingml/2006/main"/>
          <a:p xmlns:a="http://schemas.openxmlformats.org/drawingml/2006/main">
            <a:pPr algn="l">
              <a:defRPr sz="48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250–300</a:t>
            </a:r>
          </a:p>
        </p:txBody>
      </p:sp>
      <p:sp>
        <p:nvSpPr>
          <p:cNvPr id="13" name="metric-label-2">
            <a:extLst xmlns:a="http://schemas.openxmlformats.org/drawingml/2006/main">
              <a:ext uri="{FF2B5EF4-FFF2-40B4-BE49-F238E27FC236}">
                <a16:creationId xmlns:a16="http://schemas.microsoft.com/office/drawing/2014/main" id="{BB346663-CA5A-45BF-8141-473816B82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4861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PEOPLE</a:t>
            </a:r>
          </a:p>
        </p:txBody>
      </p:sp>
      <p:sp>
        <p:nvSpPr>
          <p:cNvPr id="14" name="metric-detail-2">
            <a:extLst xmlns:a="http://schemas.openxmlformats.org/drawingml/2006/main">
              <a:ext uri="{FF2B5EF4-FFF2-40B4-BE49-F238E27FC236}">
                <a16:creationId xmlns:a16="http://schemas.microsoft.com/office/drawing/2014/main" id="{7A2B8362-AD60-428C-94E2-070A58DD3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90525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056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A scaled workforce across production, quality, and support functions.</a:t>
            </a:r>
          </a:p>
        </p:txBody>
      </p:sp>
      <p:sp>
        <p:nvSpPr>
          <p:cNvPr id="15" name="metric-bg-3">
            <a:extLst xmlns:a="http://schemas.openxmlformats.org/drawingml/2006/main">
              <a:ext uri="{FF2B5EF4-FFF2-40B4-BE49-F238E27FC236}">
                <a16:creationId xmlns:a16="http://schemas.microsoft.com/office/drawing/2014/main" id="{1492C6ED-474E-45E8-81E1-DA0FB64C8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343150"/>
            <a:ext cx="252412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metric-accent-3">
            <a:extLst xmlns:a="http://schemas.openxmlformats.org/drawingml/2006/main">
              <a:ext uri="{FF2B5EF4-FFF2-40B4-BE49-F238E27FC236}">
                <a16:creationId xmlns:a16="http://schemas.microsoft.com/office/drawing/2014/main" id="{0EF53A8C-35AA-4CA6-B98D-C75E11063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343150"/>
            <a:ext cx="762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metric-number-3">
            <a:extLst xmlns:a="http://schemas.openxmlformats.org/drawingml/2006/main">
              <a:ext uri="{FF2B5EF4-FFF2-40B4-BE49-F238E27FC236}">
                <a16:creationId xmlns:a16="http://schemas.microsoft.com/office/drawing/2014/main" id="{BE2A1399-D9DA-4D61-AAD3-E7DE307F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590800"/>
            <a:ext cx="2000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437"/>
          </a:bodyPr>
          <a:lstStyle xmlns:a="http://schemas.openxmlformats.org/drawingml/2006/main"/>
          <a:p xmlns:a="http://schemas.openxmlformats.org/drawingml/2006/main">
            <a:pPr algn="l">
              <a:defRPr sz="48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Knit +</a:t>
            </a:r>
          </a:p>
          <a:p xmlns:a="http://schemas.openxmlformats.org/drawingml/2006/main">
            <a:pPr algn="l">
              <a:defRPr sz="48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Woven</a:t>
            </a:r>
          </a:p>
        </p:txBody>
      </p:sp>
      <p:sp>
        <p:nvSpPr>
          <p:cNvPr id="18" name="metric-label-3">
            <a:extLst xmlns:a="http://schemas.openxmlformats.org/drawingml/2006/main">
              <a:ext uri="{FF2B5EF4-FFF2-40B4-BE49-F238E27FC236}">
                <a16:creationId xmlns:a16="http://schemas.microsoft.com/office/drawing/2014/main" id="{7C3FCF89-F3B5-4577-BC0D-6EEFFA0FB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4861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27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PRODUCT CAPABILITY</a:t>
            </a:r>
          </a:p>
        </p:txBody>
      </p:sp>
      <p:sp>
        <p:nvSpPr>
          <p:cNvPr id="19" name="metric-detail-3">
            <a:extLst xmlns:a="http://schemas.openxmlformats.org/drawingml/2006/main">
              <a:ext uri="{FF2B5EF4-FFF2-40B4-BE49-F238E27FC236}">
                <a16:creationId xmlns:a16="http://schemas.microsoft.com/office/drawing/2014/main" id="{B989329A-02BD-4BF9-9C03-DE207780C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905250"/>
            <a:ext cx="200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93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Experience across fashion, casual, kids, and outerwear categories.</a:t>
            </a:r>
          </a:p>
        </p:txBody>
      </p:sp>
      <p:sp>
        <p:nvSpPr>
          <p:cNvPr id="20" name="metric-bg-4">
            <a:extLst xmlns:a="http://schemas.openxmlformats.org/drawingml/2006/main">
              <a:ext uri="{FF2B5EF4-FFF2-40B4-BE49-F238E27FC236}">
                <a16:creationId xmlns:a16="http://schemas.microsoft.com/office/drawing/2014/main" id="{D4AC5C38-3EA4-4880-A9E4-46A0A897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343150"/>
            <a:ext cx="2657475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metric-accent-4">
            <a:extLst xmlns:a="http://schemas.openxmlformats.org/drawingml/2006/main">
              <a:ext uri="{FF2B5EF4-FFF2-40B4-BE49-F238E27FC236}">
                <a16:creationId xmlns:a16="http://schemas.microsoft.com/office/drawing/2014/main" id="{6D9F86A9-CFC3-4D11-842B-0E2D5CFA4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343150"/>
            <a:ext cx="76200" cy="2571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metric-number-4">
            <a:extLst xmlns:a="http://schemas.openxmlformats.org/drawingml/2006/main">
              <a:ext uri="{FF2B5EF4-FFF2-40B4-BE49-F238E27FC236}">
                <a16:creationId xmlns:a16="http://schemas.microsoft.com/office/drawing/2014/main" id="{079045BC-633C-47A3-A38A-FDD2ED3F1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5908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875"/>
          </a:bodyPr>
          <a:lstStyle xmlns:a="http://schemas.openxmlformats.org/drawingml/2006/main"/>
          <a:p xmlns:a="http://schemas.openxmlformats.org/drawingml/2006/main">
            <a:pPr algn="l">
              <a:defRPr sz="48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48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2,500</a:t>
            </a:r>
          </a:p>
        </p:txBody>
      </p:sp>
      <p:sp>
        <p:nvSpPr>
          <p:cNvPr id="23" name="metric-label-4">
            <a:extLst xmlns:a="http://schemas.openxmlformats.org/drawingml/2006/main">
              <a:ext uri="{FF2B5EF4-FFF2-40B4-BE49-F238E27FC236}">
                <a16:creationId xmlns:a16="http://schemas.microsoft.com/office/drawing/2014/main" id="{837FF517-9013-46A6-ABA5-B58583199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348615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M² LAND SIZE</a:t>
            </a:r>
          </a:p>
        </p:txBody>
      </p:sp>
      <p:sp>
        <p:nvSpPr>
          <p:cNvPr id="24" name="metric-detail-4">
            <a:extLst xmlns:a="http://schemas.openxmlformats.org/drawingml/2006/main">
              <a:ext uri="{FF2B5EF4-FFF2-40B4-BE49-F238E27FC236}">
                <a16:creationId xmlns:a16="http://schemas.microsoft.com/office/drawing/2014/main" id="{F276889A-17B4-40D5-8A69-EE8D807C3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3905250"/>
            <a:ext cx="2133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985"/>
          </a:bodyPr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Expanded site supporting production, quality, development, and logistics functions.</a:t>
            </a:r>
          </a:p>
        </p:txBody>
      </p:sp>
      <p:sp>
        <p:nvSpPr>
          <p:cNvPr id="25" name="footprint-network">
            <a:extLst xmlns:a="http://schemas.openxmlformats.org/drawingml/2006/main">
              <a:ext uri="{FF2B5EF4-FFF2-40B4-BE49-F238E27FC236}">
                <a16:creationId xmlns:a16="http://schemas.microsoft.com/office/drawing/2014/main" id="{0CE78B6E-3468-4AB3-B65D-A54E15956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9728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17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footprint-network-label">
            <a:extLst xmlns:a="http://schemas.openxmlformats.org/drawingml/2006/main">
              <a:ext uri="{FF2B5EF4-FFF2-40B4-BE49-F238E27FC236}">
                <a16:creationId xmlns:a16="http://schemas.microsoft.com/office/drawing/2014/main" id="{6B9F5B39-53B1-4ACA-87A5-845D59717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33400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8333"/>
          </a:bodyPr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F5D6D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5D6D7"/>
                </a:solidFill>
                <a:latin typeface="Arial"/>
                <a:ea typeface="Arial"/>
                <a:cs typeface="Arial"/>
              </a:rPr>
              <a:t>REGIONAL OPERATING MODEL</a:t>
            </a:r>
          </a:p>
        </p:txBody>
      </p:sp>
      <p:sp>
        <p:nvSpPr>
          <p:cNvPr id="27" name="footprint-korea">
            <a:extLst xmlns:a="http://schemas.openxmlformats.org/drawingml/2006/main">
              <a:ext uri="{FF2B5EF4-FFF2-40B4-BE49-F238E27FC236}">
                <a16:creationId xmlns:a16="http://schemas.microsoft.com/office/drawing/2014/main" id="{FAD3428E-95AD-416B-AEDC-1B6BF1CB6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5911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KOREA  •  Client &amp; R&amp;D</a:t>
            </a:r>
          </a:p>
        </p:txBody>
      </p:sp>
      <p:sp>
        <p:nvSpPr>
          <p:cNvPr id="28" name="footprint-china">
            <a:extLst xmlns:a="http://schemas.openxmlformats.org/drawingml/2006/main">
              <a:ext uri="{FF2B5EF4-FFF2-40B4-BE49-F238E27FC236}">
                <a16:creationId xmlns:a16="http://schemas.microsoft.com/office/drawing/2014/main" id="{5986A9D0-142C-431F-95AD-D99803385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591175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CHINA  •  Material sourcing</a:t>
            </a:r>
          </a:p>
        </p:txBody>
      </p:sp>
      <p:sp>
        <p:nvSpPr>
          <p:cNvPr id="29" name="footprint-vietnam">
            <a:extLst xmlns:a="http://schemas.openxmlformats.org/drawingml/2006/main">
              <a:ext uri="{FF2B5EF4-FFF2-40B4-BE49-F238E27FC236}">
                <a16:creationId xmlns:a16="http://schemas.microsoft.com/office/drawing/2014/main" id="{1570CE03-5D2B-4BC0-9692-5752E6DFB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91175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VIETNAM  •  Manufacturing &amp; shipment</a:t>
            </a:r>
          </a:p>
        </p:txBody>
      </p:sp>
      <p:sp>
        <p:nvSpPr>
          <p:cNvPr id="30" name="footer-left-2">
            <a:extLst xmlns:a="http://schemas.openxmlformats.org/drawingml/2006/main">
              <a:ext uri="{FF2B5EF4-FFF2-40B4-BE49-F238E27FC236}">
                <a16:creationId xmlns:a16="http://schemas.microsoft.com/office/drawing/2014/main" id="{A46AF23B-7248-4435-9E66-6E03407E9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PLIX APPAREL VINA  •  FACTORY PROFILE 2026</a:t>
            </a:r>
          </a:p>
        </p:txBody>
      </p:sp>
      <p:sp>
        <p:nvSpPr>
          <p:cNvPr id="31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51C6D983-0C0E-4803-807C-BD0721A23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95229523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eyebrow-3">
            <a:extLst xmlns:a="http://schemas.openxmlformats.org/drawingml/2006/main">
              <a:ext uri="{FF2B5EF4-FFF2-40B4-BE49-F238E27FC236}">
                <a16:creationId xmlns:a16="http://schemas.microsoft.com/office/drawing/2014/main" id="{6EB59D5C-B617-4442-A10C-964F907C1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DEVELOPMENT TO SHIPMENT</a:t>
            </a:r>
          </a:p>
        </p:txBody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F1D66EFC-9887-4492-9185-24C070EC1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One connected path from idea to shipment</a:t>
            </a:r>
          </a:p>
        </p:txBody>
      </p:sp>
      <p:sp>
        <p:nvSpPr>
          <p:cNvPr id="3" name="title-rule-3">
            <a:extLst xmlns:a="http://schemas.openxmlformats.org/drawingml/2006/main">
              <a:ext uri="{FF2B5EF4-FFF2-40B4-BE49-F238E27FC236}">
                <a16:creationId xmlns:a16="http://schemas.microsoft.com/office/drawing/2014/main" id="{A88AEED9-805C-42F5-9A39-F9C58573E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age-number-1">
            <a:extLst xmlns:a="http://schemas.openxmlformats.org/drawingml/2006/main">
              <a:ext uri="{FF2B5EF4-FFF2-40B4-BE49-F238E27FC236}">
                <a16:creationId xmlns:a16="http://schemas.microsoft.com/office/drawing/2014/main" id="{A1936F32-9703-42B2-A453-4383F9E3E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716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stage-rule-1">
            <a:extLst xmlns:a="http://schemas.openxmlformats.org/drawingml/2006/main">
              <a:ext uri="{FF2B5EF4-FFF2-40B4-BE49-F238E27FC236}">
                <a16:creationId xmlns:a16="http://schemas.microsoft.com/office/drawing/2014/main" id="{DF1573B6-77AF-47FB-A79C-E59836B71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2362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age-heading-1">
            <a:extLst xmlns:a="http://schemas.openxmlformats.org/drawingml/2006/main">
              <a:ext uri="{FF2B5EF4-FFF2-40B4-BE49-F238E27FC236}">
                <a16:creationId xmlns:a16="http://schemas.microsoft.com/office/drawing/2014/main" id="{8E12C338-8A53-41C6-88F0-480F571CE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Development brief</a:t>
            </a:r>
          </a:p>
        </p:txBody>
      </p:sp>
      <p:sp>
        <p:nvSpPr>
          <p:cNvPr id="7" name="stage-detail-1">
            <a:extLst xmlns:a="http://schemas.openxmlformats.org/drawingml/2006/main">
              <a:ext uri="{FF2B5EF4-FFF2-40B4-BE49-F238E27FC236}">
                <a16:creationId xmlns:a16="http://schemas.microsoft.com/office/drawing/2014/main" id="{40EA415E-A0D0-4FD3-8AAA-F10B9B806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926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Translate buyer direction into product, material, and construction requirements.</a:t>
            </a:r>
          </a:p>
        </p:txBody>
      </p:sp>
      <p:sp>
        <p:nvSpPr>
          <p:cNvPr id="8" name="stage-number-2">
            <a:extLst xmlns:a="http://schemas.openxmlformats.org/drawingml/2006/main">
              <a:ext uri="{FF2B5EF4-FFF2-40B4-BE49-F238E27FC236}">
                <a16:creationId xmlns:a16="http://schemas.microsoft.com/office/drawing/2014/main" id="{30B3BB49-D0DC-4105-82F5-D8CD4F59D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7716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tage-rule-2">
            <a:extLst xmlns:a="http://schemas.openxmlformats.org/drawingml/2006/main">
              <a:ext uri="{FF2B5EF4-FFF2-40B4-BE49-F238E27FC236}">
                <a16:creationId xmlns:a16="http://schemas.microsoft.com/office/drawing/2014/main" id="{04D148B9-D520-4B46-B945-ADAEECBDB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190750"/>
            <a:ext cx="2362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age-heading-2">
            <a:extLst xmlns:a="http://schemas.openxmlformats.org/drawingml/2006/main">
              <a:ext uri="{FF2B5EF4-FFF2-40B4-BE49-F238E27FC236}">
                <a16:creationId xmlns:a16="http://schemas.microsoft.com/office/drawing/2014/main" id="{A170DABE-8E95-41B3-A8E1-5C53CA230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36220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Fabric &amp; trim</a:t>
            </a:r>
          </a:p>
        </p:txBody>
      </p:sp>
      <p:sp>
        <p:nvSpPr>
          <p:cNvPr id="11" name="stage-detail-2">
            <a:extLst xmlns:a="http://schemas.openxmlformats.org/drawingml/2006/main">
              <a:ext uri="{FF2B5EF4-FFF2-40B4-BE49-F238E27FC236}">
                <a16:creationId xmlns:a16="http://schemas.microsoft.com/office/drawing/2014/main" id="{69B7BFEB-73D2-4DAE-BCA7-E71196B24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76225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937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Source and develop materials through the regional supplier network.</a:t>
            </a:r>
          </a:p>
        </p:txBody>
      </p:sp>
      <p:sp>
        <p:nvSpPr>
          <p:cNvPr id="12" name="stage-number-3">
            <a:extLst xmlns:a="http://schemas.openxmlformats.org/drawingml/2006/main">
              <a:ext uri="{FF2B5EF4-FFF2-40B4-BE49-F238E27FC236}">
                <a16:creationId xmlns:a16="http://schemas.microsoft.com/office/drawing/2014/main" id="{B6C314CF-D2F5-4B11-9049-9F535C915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7716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tage-rule-3">
            <a:extLst xmlns:a="http://schemas.openxmlformats.org/drawingml/2006/main">
              <a:ext uri="{FF2B5EF4-FFF2-40B4-BE49-F238E27FC236}">
                <a16:creationId xmlns:a16="http://schemas.microsoft.com/office/drawing/2014/main" id="{C8DCD67F-4F40-4AE9-BED1-DBB637DC5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190750"/>
            <a:ext cx="2362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stage-heading-3">
            <a:extLst xmlns:a="http://schemas.openxmlformats.org/drawingml/2006/main">
              <a:ext uri="{FF2B5EF4-FFF2-40B4-BE49-F238E27FC236}">
                <a16:creationId xmlns:a16="http://schemas.microsoft.com/office/drawing/2014/main" id="{1654BBAA-1E25-49A6-8CC1-6CE3FE69A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6220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Pattern &amp; sample</a:t>
            </a:r>
          </a:p>
        </p:txBody>
      </p:sp>
      <p:sp>
        <p:nvSpPr>
          <p:cNvPr id="15" name="stage-detail-3">
            <a:extLst xmlns:a="http://schemas.openxmlformats.org/drawingml/2006/main">
              <a:ext uri="{FF2B5EF4-FFF2-40B4-BE49-F238E27FC236}">
                <a16:creationId xmlns:a16="http://schemas.microsoft.com/office/drawing/2014/main" id="{F84331FC-5C6F-4798-B40B-894AC8E9E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76225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Build patterns, technical solutions, and fit-ready samples.</a:t>
            </a:r>
          </a:p>
        </p:txBody>
      </p:sp>
      <p:sp>
        <p:nvSpPr>
          <p:cNvPr id="16" name="stage-number-4">
            <a:extLst xmlns:a="http://schemas.openxmlformats.org/drawingml/2006/main">
              <a:ext uri="{FF2B5EF4-FFF2-40B4-BE49-F238E27FC236}">
                <a16:creationId xmlns:a16="http://schemas.microsoft.com/office/drawing/2014/main" id="{DD9CBC50-3D17-4573-96BC-10CAE4C62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7716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tage-rule-4">
            <a:extLst xmlns:a="http://schemas.openxmlformats.org/drawingml/2006/main">
              <a:ext uri="{FF2B5EF4-FFF2-40B4-BE49-F238E27FC236}">
                <a16:creationId xmlns:a16="http://schemas.microsoft.com/office/drawing/2014/main" id="{64EEBCEE-EB36-4679-B5D3-5BE7ED91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190750"/>
            <a:ext cx="2362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stage-heading-4">
            <a:extLst xmlns:a="http://schemas.openxmlformats.org/drawingml/2006/main">
              <a:ext uri="{FF2B5EF4-FFF2-40B4-BE49-F238E27FC236}">
                <a16:creationId xmlns:a16="http://schemas.microsoft.com/office/drawing/2014/main" id="{1CD11E68-C978-4765-A46A-07258F8F5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36220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Production planning</a:t>
            </a:r>
          </a:p>
        </p:txBody>
      </p:sp>
      <p:sp>
        <p:nvSpPr>
          <p:cNvPr id="19" name="stage-detail-4">
            <a:extLst xmlns:a="http://schemas.openxmlformats.org/drawingml/2006/main">
              <a:ext uri="{FF2B5EF4-FFF2-40B4-BE49-F238E27FC236}">
                <a16:creationId xmlns:a16="http://schemas.microsoft.com/office/drawing/2014/main" id="{FB36F10B-E9D9-4582-B4B8-43DEAEE07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6225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Align line capacity, critical path, and input readiness.</a:t>
            </a:r>
          </a:p>
        </p:txBody>
      </p:sp>
      <p:sp>
        <p:nvSpPr>
          <p:cNvPr id="20" name="stage-number-5">
            <a:extLst xmlns:a="http://schemas.openxmlformats.org/drawingml/2006/main">
              <a:ext uri="{FF2B5EF4-FFF2-40B4-BE49-F238E27FC236}">
                <a16:creationId xmlns:a16="http://schemas.microsoft.com/office/drawing/2014/main" id="{F12D7ACA-EE0A-48FF-A998-179D319D0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052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1" name="stage-rule-5">
            <a:extLst xmlns:a="http://schemas.openxmlformats.org/drawingml/2006/main">
              <a:ext uri="{FF2B5EF4-FFF2-40B4-BE49-F238E27FC236}">
                <a16:creationId xmlns:a16="http://schemas.microsoft.com/office/drawing/2014/main" id="{3B62AC8C-D8CB-4003-8EC0-EB17674BD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2362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tage-heading-5">
            <a:extLst xmlns:a="http://schemas.openxmlformats.org/drawingml/2006/main">
              <a:ext uri="{FF2B5EF4-FFF2-40B4-BE49-F238E27FC236}">
                <a16:creationId xmlns:a16="http://schemas.microsoft.com/office/drawing/2014/main" id="{27487C0E-B864-4F0B-8ED3-C6D863E1E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9580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Cutting</a:t>
            </a:r>
          </a:p>
        </p:txBody>
      </p:sp>
      <p:sp>
        <p:nvSpPr>
          <p:cNvPr id="23" name="stage-detail-5">
            <a:extLst xmlns:a="http://schemas.openxmlformats.org/drawingml/2006/main">
              <a:ext uri="{FF2B5EF4-FFF2-40B4-BE49-F238E27FC236}">
                <a16:creationId xmlns:a16="http://schemas.microsoft.com/office/drawing/2014/main" id="{82042884-6E66-4A6E-9206-2BE1EC04D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9585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Inspect fabric, control spreading, cutting, and bundling.</a:t>
            </a:r>
          </a:p>
        </p:txBody>
      </p:sp>
      <p:sp>
        <p:nvSpPr>
          <p:cNvPr id="24" name="stage-number-6">
            <a:extLst xmlns:a="http://schemas.openxmlformats.org/drawingml/2006/main">
              <a:ext uri="{FF2B5EF4-FFF2-40B4-BE49-F238E27FC236}">
                <a16:creationId xmlns:a16="http://schemas.microsoft.com/office/drawing/2014/main" id="{AE0E0657-E73C-4E9D-BC82-8D825936D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9052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5" name="stage-rule-6">
            <a:extLst xmlns:a="http://schemas.openxmlformats.org/drawingml/2006/main">
              <a:ext uri="{FF2B5EF4-FFF2-40B4-BE49-F238E27FC236}">
                <a16:creationId xmlns:a16="http://schemas.microsoft.com/office/drawing/2014/main" id="{951D9C0D-2185-46BD-957B-B60CAA80D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324350"/>
            <a:ext cx="2362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tage-heading-6">
            <a:extLst xmlns:a="http://schemas.openxmlformats.org/drawingml/2006/main">
              <a:ext uri="{FF2B5EF4-FFF2-40B4-BE49-F238E27FC236}">
                <a16:creationId xmlns:a16="http://schemas.microsoft.com/office/drawing/2014/main" id="{E3215AD1-3E6B-497A-9850-15BFCC237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49580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Sewing</a:t>
            </a:r>
          </a:p>
        </p:txBody>
      </p:sp>
      <p:sp>
        <p:nvSpPr>
          <p:cNvPr id="27" name="stage-detail-6">
            <a:extLst xmlns:a="http://schemas.openxmlformats.org/drawingml/2006/main">
              <a:ext uri="{FF2B5EF4-FFF2-40B4-BE49-F238E27FC236}">
                <a16:creationId xmlns:a16="http://schemas.microsoft.com/office/drawing/2014/main" id="{973C7639-FD74-4118-9986-6B256025A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89585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Manage inline quality and daily line performance.</a:t>
            </a:r>
          </a:p>
        </p:txBody>
      </p:sp>
      <p:sp>
        <p:nvSpPr>
          <p:cNvPr id="28" name="stage-number-7">
            <a:extLst xmlns:a="http://schemas.openxmlformats.org/drawingml/2006/main">
              <a:ext uri="{FF2B5EF4-FFF2-40B4-BE49-F238E27FC236}">
                <a16:creationId xmlns:a16="http://schemas.microsoft.com/office/drawing/2014/main" id="{B877195C-A2FC-449B-90C9-1FEB3FFAF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9052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9" name="stage-rule-7">
            <a:extLst xmlns:a="http://schemas.openxmlformats.org/drawingml/2006/main">
              <a:ext uri="{FF2B5EF4-FFF2-40B4-BE49-F238E27FC236}">
                <a16:creationId xmlns:a16="http://schemas.microsoft.com/office/drawing/2014/main" id="{122108D1-52C2-4D16-A920-02A1025C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324350"/>
            <a:ext cx="2362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stage-heading-7">
            <a:extLst xmlns:a="http://schemas.openxmlformats.org/drawingml/2006/main">
              <a:ext uri="{FF2B5EF4-FFF2-40B4-BE49-F238E27FC236}">
                <a16:creationId xmlns:a16="http://schemas.microsoft.com/office/drawing/2014/main" id="{4A258F0B-95A7-4EA7-9A4C-46A8C7009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49580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Finishing &amp; QA</a:t>
            </a:r>
          </a:p>
        </p:txBody>
      </p:sp>
      <p:sp>
        <p:nvSpPr>
          <p:cNvPr id="31" name="stage-detail-7">
            <a:extLst xmlns:a="http://schemas.openxmlformats.org/drawingml/2006/main">
              <a:ext uri="{FF2B5EF4-FFF2-40B4-BE49-F238E27FC236}">
                <a16:creationId xmlns:a16="http://schemas.microsoft.com/office/drawing/2014/main" id="{57C628E1-A77B-40D8-9B7F-6983C3FD7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89585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103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Check measurement, workmanship, appearance, and packing.</a:t>
            </a:r>
          </a:p>
        </p:txBody>
      </p:sp>
      <p:sp>
        <p:nvSpPr>
          <p:cNvPr id="32" name="stage-number-8">
            <a:extLst xmlns:a="http://schemas.openxmlformats.org/drawingml/2006/main">
              <a:ext uri="{FF2B5EF4-FFF2-40B4-BE49-F238E27FC236}">
                <a16:creationId xmlns:a16="http://schemas.microsoft.com/office/drawing/2014/main" id="{3736D3BD-7AB5-4239-B9EE-0A9135A71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9052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3" name="stage-rule-8">
            <a:extLst xmlns:a="http://schemas.openxmlformats.org/drawingml/2006/main">
              <a:ext uri="{FF2B5EF4-FFF2-40B4-BE49-F238E27FC236}">
                <a16:creationId xmlns:a16="http://schemas.microsoft.com/office/drawing/2014/main" id="{BA4D970E-1328-4B4D-9A24-05D5B313A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324350"/>
            <a:ext cx="2362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stage-heading-8">
            <a:extLst xmlns:a="http://schemas.openxmlformats.org/drawingml/2006/main">
              <a:ext uri="{FF2B5EF4-FFF2-40B4-BE49-F238E27FC236}">
                <a16:creationId xmlns:a16="http://schemas.microsoft.com/office/drawing/2014/main" id="{E7E189FE-C34C-4317-B428-7854494CD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495800"/>
            <a:ext cx="236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5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Shipment</a:t>
            </a:r>
          </a:p>
        </p:txBody>
      </p:sp>
      <p:sp>
        <p:nvSpPr>
          <p:cNvPr id="35" name="stage-detail-8">
            <a:extLst xmlns:a="http://schemas.openxmlformats.org/drawingml/2006/main">
              <a:ext uri="{FF2B5EF4-FFF2-40B4-BE49-F238E27FC236}">
                <a16:creationId xmlns:a16="http://schemas.microsoft.com/office/drawing/2014/main" id="{452A3C20-2C3C-4EFA-97EB-135418776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895850"/>
            <a:ext cx="236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983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Release finished goods with documentation and delivery control.</a:t>
            </a:r>
          </a:p>
        </p:txBody>
      </p:sp>
      <p:sp>
        <p:nvSpPr>
          <p:cNvPr id="36" name="workflow-sample-target">
            <a:extLst xmlns:a="http://schemas.openxmlformats.org/drawingml/2006/main">
              <a:ext uri="{FF2B5EF4-FFF2-40B4-BE49-F238E27FC236}">
                <a16:creationId xmlns:a16="http://schemas.microsoft.com/office/drawing/2014/main" id="{09AAEC56-EAB9-4B79-9EF3-210C7B12C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38800"/>
            <a:ext cx="105918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workflow-sample-target-number">
            <a:extLst xmlns:a="http://schemas.openxmlformats.org/drawingml/2006/main">
              <a:ext uri="{FF2B5EF4-FFF2-40B4-BE49-F238E27FC236}">
                <a16:creationId xmlns:a16="http://schemas.microsoft.com/office/drawing/2014/main" id="{AE0CC4DF-71D6-47C6-B00D-E9140B0FC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2452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 DAYS</a:t>
            </a:r>
          </a:p>
        </p:txBody>
      </p:sp>
      <p:sp>
        <p:nvSpPr>
          <p:cNvPr id="38" name="workflow-sample-target-copy">
            <a:extLst xmlns:a="http://schemas.openxmlformats.org/drawingml/2006/main">
              <a:ext uri="{FF2B5EF4-FFF2-40B4-BE49-F238E27FC236}">
                <a16:creationId xmlns:a16="http://schemas.microsoft.com/office/drawing/2014/main" id="{29BEC161-A6F3-4ED3-BFBB-6F1A530D0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762625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0784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Target sample lead time after fabric confirmation</a:t>
            </a:r>
          </a:p>
        </p:txBody>
      </p:sp>
      <p:sp>
        <p:nvSpPr>
          <p:cNvPr id="39" name="workflow-sample-target-note">
            <a:extLst xmlns:a="http://schemas.openxmlformats.org/drawingml/2006/main">
              <a:ext uri="{FF2B5EF4-FFF2-40B4-BE49-F238E27FC236}">
                <a16:creationId xmlns:a16="http://schemas.microsoft.com/office/drawing/2014/main" id="{BE332219-661C-437F-9C8D-A641AD878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772150"/>
            <a:ext cx="2381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F5D6D7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F5D6D7"/>
                </a:solidFill>
                <a:latin typeface="Arial"/>
                <a:ea typeface="Arial"/>
                <a:cs typeface="Arial"/>
              </a:rPr>
              <a:t>Subject to style complexity and material readiness</a:t>
            </a:r>
          </a:p>
        </p:txBody>
      </p:sp>
      <p:sp>
        <p:nvSpPr>
          <p:cNvPr id="40" name="footer-left-3">
            <a:extLst xmlns:a="http://schemas.openxmlformats.org/drawingml/2006/main">
              <a:ext uri="{FF2B5EF4-FFF2-40B4-BE49-F238E27FC236}">
                <a16:creationId xmlns:a16="http://schemas.microsoft.com/office/drawing/2014/main" id="{07B91061-CD02-4675-9023-10DB05C0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PLIX APPAREL VINA  •  FACTORY PROFILE 2026</a:t>
            </a:r>
          </a:p>
        </p:txBody>
      </p:sp>
      <p:sp>
        <p:nvSpPr>
          <p:cNvPr id="41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AD561AEC-5F8A-4309-B9A4-0CB064B36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795936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eyebrow-4">
            <a:extLst xmlns:a="http://schemas.openxmlformats.org/drawingml/2006/main">
              <a:ext uri="{FF2B5EF4-FFF2-40B4-BE49-F238E27FC236}">
                <a16:creationId xmlns:a16="http://schemas.microsoft.com/office/drawing/2014/main" id="{D0D3FEE7-7A3C-4088-895E-AC57EDDF8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PRODUCTION</a:t>
            </a:r>
          </a:p>
        </p:txBody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6290026B-C3CA-403B-B1F0-D9E2984B2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Six core lines with flexible production support</a:t>
            </a:r>
          </a:p>
        </p:txBody>
      </p:sp>
      <p:sp>
        <p:nvSpPr>
          <p:cNvPr id="3" name="title-rule-4">
            <a:extLst xmlns:a="http://schemas.openxmlformats.org/drawingml/2006/main">
              <a:ext uri="{FF2B5EF4-FFF2-40B4-BE49-F238E27FC236}">
                <a16:creationId xmlns:a16="http://schemas.microsoft.com/office/drawing/2014/main" id="{DBC03DA6-EB2E-468F-8F39-F635082E8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28ffa5519e4aab"/>
          <a:srcRect xmlns:a="http://schemas.openxmlformats.org/drawingml/2006/main" l="0" t="28085" r="0" b="2808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1657350"/>
            <a:ext cx="6896100" cy="2266950"/>
          </a:xfrm>
          <a:prstGeom xmlns:a="http://schemas.openxmlformats.org/drawingml/2006/main" prst="roundRect">
            <a:avLst>
              <a:gd name="adj" fmla="val 5042"/>
            </a:avLst>
          </a:prstGeom>
        </p:spPr>
      </p:pic>
      <p:sp>
        <p:nvSpPr>
          <p:cNvPr id="5" name="sewing-floor-label-bg">
            <a:extLst xmlns:a="http://schemas.openxmlformats.org/drawingml/2006/main">
              <a:ext uri="{FF2B5EF4-FFF2-40B4-BE49-F238E27FC236}">
                <a16:creationId xmlns:a16="http://schemas.microsoft.com/office/drawing/2014/main" id="{0BAFDEE0-9F36-4BAF-A094-471165E35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38550"/>
            <a:ext cx="6896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ewing-floor-label">
            <a:extLst xmlns:a="http://schemas.openxmlformats.org/drawingml/2006/main">
              <a:ext uri="{FF2B5EF4-FFF2-40B4-BE49-F238E27FC236}">
                <a16:creationId xmlns:a16="http://schemas.microsoft.com/office/drawing/2014/main" id="{4C480F8B-2D90-42B0-B594-547476303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05225"/>
            <a:ext cx="6553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48485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PLIX APPAREL VINA  •  SEWING FLOOR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8407554f7443a2"/>
          <a:srcRect xmlns:a="http://schemas.openxmlformats.org/drawingml/2006/main" l="0" t="15348" r="0" b="1534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4076700"/>
            <a:ext cx="3371850" cy="1752600"/>
          </a:xfrm>
          <a:prstGeom xmlns:a="http://schemas.openxmlformats.org/drawingml/2006/main" prst="roundRect">
            <a:avLst>
              <a:gd name="adj" fmla="val 6522"/>
            </a:avLst>
          </a:prstGeom>
        </p:spPr>
      </p:pic>
      <p:sp>
        <p:nvSpPr>
          <p:cNvPr id="8" name="special-machine-label-bg">
            <a:extLst xmlns:a="http://schemas.openxmlformats.org/drawingml/2006/main">
              <a:ext uri="{FF2B5EF4-FFF2-40B4-BE49-F238E27FC236}">
                <a16:creationId xmlns:a16="http://schemas.microsoft.com/office/drawing/2014/main" id="{1D704270-FC55-42DE-B7DA-41B25B43C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33718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pecial-machine-label">
            <a:extLst xmlns:a="http://schemas.openxmlformats.org/drawingml/2006/main">
              <a:ext uri="{FF2B5EF4-FFF2-40B4-BE49-F238E27FC236}">
                <a16:creationId xmlns:a16="http://schemas.microsoft.com/office/drawing/2014/main" id="{B70E6064-7A89-4662-9C76-9214E7643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0225"/>
            <a:ext cx="3181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3333"/>
          </a:bodyPr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SPECIAL MACHINE &amp; SAMPLE SUPPORT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d02d3d39b04165"/>
          <a:srcRect xmlns:a="http://schemas.openxmlformats.org/drawingml/2006/main" l="0" t="30508" r="0" b="3050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133850" y="4076700"/>
            <a:ext cx="3371850" cy="1752600"/>
          </a:xfrm>
          <a:prstGeom xmlns:a="http://schemas.openxmlformats.org/drawingml/2006/main" prst="roundRect">
            <a:avLst>
              <a:gd name="adj" fmla="val 6522"/>
            </a:avLst>
          </a:prstGeom>
        </p:spPr>
      </p:pic>
      <p:sp>
        <p:nvSpPr>
          <p:cNvPr id="11" name="finishing-label-bg">
            <a:extLst xmlns:a="http://schemas.openxmlformats.org/drawingml/2006/main">
              <a:ext uri="{FF2B5EF4-FFF2-40B4-BE49-F238E27FC236}">
                <a16:creationId xmlns:a16="http://schemas.microsoft.com/office/drawing/2014/main" id="{32AFF31A-0053-4186-AF48-7CB4C0C6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5543550"/>
            <a:ext cx="33718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finishing-label">
            <a:extLst xmlns:a="http://schemas.openxmlformats.org/drawingml/2006/main">
              <a:ext uri="{FF2B5EF4-FFF2-40B4-BE49-F238E27FC236}">
                <a16:creationId xmlns:a16="http://schemas.microsoft.com/office/drawing/2014/main" id="{32A9E800-F958-494C-B4F9-C3A125AFC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5610225"/>
            <a:ext cx="31813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3333"/>
          </a:bodyPr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FINISHING &amp; PACKING</a:t>
            </a:r>
          </a:p>
        </p:txBody>
      </p:sp>
      <p:sp>
        <p:nvSpPr>
          <p:cNvPr id="13" name="production-copy-bg">
            <a:extLst xmlns:a="http://schemas.openxmlformats.org/drawingml/2006/main">
              <a:ext uri="{FF2B5EF4-FFF2-40B4-BE49-F238E27FC236}">
                <a16:creationId xmlns:a16="http://schemas.microsoft.com/office/drawing/2014/main" id="{A1F7054F-25A4-4118-9EEB-0F504C2A4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657350"/>
            <a:ext cx="3771900" cy="417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roduction-copy-heading">
            <a:extLst xmlns:a="http://schemas.openxmlformats.org/drawingml/2006/main">
              <a:ext uri="{FF2B5EF4-FFF2-40B4-BE49-F238E27FC236}">
                <a16:creationId xmlns:a16="http://schemas.microsoft.com/office/drawing/2014/main" id="{62361D27-171F-4B57-9645-CF32A3E03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943100"/>
            <a:ext cx="3181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DAILY OUTPUT STANDARD</a:t>
            </a:r>
          </a:p>
        </p:txBody>
      </p:sp>
      <p:sp>
        <p:nvSpPr>
          <p:cNvPr id="15" name="woven-number">
            <a:extLst xmlns:a="http://schemas.openxmlformats.org/drawingml/2006/main">
              <a:ext uri="{FF2B5EF4-FFF2-40B4-BE49-F238E27FC236}">
                <a16:creationId xmlns:a16="http://schemas.microsoft.com/office/drawing/2014/main" id="{A3DC35AF-1AD5-4BA6-AF86-23CE8E06A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400300"/>
            <a:ext cx="1790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5"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500 PCS</a:t>
            </a:r>
          </a:p>
        </p:txBody>
      </p:sp>
      <p:sp>
        <p:nvSpPr>
          <p:cNvPr id="16" name="woven-label">
            <a:extLst xmlns:a="http://schemas.openxmlformats.org/drawingml/2006/main">
              <a:ext uri="{FF2B5EF4-FFF2-40B4-BE49-F238E27FC236}">
                <a16:creationId xmlns:a16="http://schemas.microsoft.com/office/drawing/2014/main" id="{0F78F067-7A7B-4130-AE40-AD3CE1BFF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8765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WOVEN / LINE / DAY</a:t>
            </a:r>
          </a:p>
        </p:txBody>
      </p:sp>
      <p:sp>
        <p:nvSpPr>
          <p:cNvPr id="17" name="woven-rule">
            <a:extLst xmlns:a="http://schemas.openxmlformats.org/drawingml/2006/main">
              <a:ext uri="{FF2B5EF4-FFF2-40B4-BE49-F238E27FC236}">
                <a16:creationId xmlns:a16="http://schemas.microsoft.com/office/drawing/2014/main" id="{599E9C86-4A44-4844-A677-B30AC2CBC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766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knit-number">
            <a:extLst xmlns:a="http://schemas.openxmlformats.org/drawingml/2006/main">
              <a:ext uri="{FF2B5EF4-FFF2-40B4-BE49-F238E27FC236}">
                <a16:creationId xmlns:a16="http://schemas.microsoft.com/office/drawing/2014/main" id="{8662C29F-2DC6-4E9D-B108-FCA28F84D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505200"/>
            <a:ext cx="219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5"/>
          </a:bodyPr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5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1,000 PCS</a:t>
            </a:r>
          </a:p>
        </p:txBody>
      </p:sp>
      <p:sp>
        <p:nvSpPr>
          <p:cNvPr id="19" name="knit-label">
            <a:extLst xmlns:a="http://schemas.openxmlformats.org/drawingml/2006/main">
              <a:ext uri="{FF2B5EF4-FFF2-40B4-BE49-F238E27FC236}">
                <a16:creationId xmlns:a16="http://schemas.microsoft.com/office/drawing/2014/main" id="{AA6EC22E-6893-4200-BDC4-08AB43E4D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9814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KNIT / LINE / DAY</a:t>
            </a:r>
          </a:p>
        </p:txBody>
      </p:sp>
      <p:sp>
        <p:nvSpPr>
          <p:cNvPr id="20" name="knit-rule">
            <a:extLst xmlns:a="http://schemas.openxmlformats.org/drawingml/2006/main">
              <a:ext uri="{FF2B5EF4-FFF2-40B4-BE49-F238E27FC236}">
                <a16:creationId xmlns:a16="http://schemas.microsoft.com/office/drawing/2014/main" id="{3FA7FECE-DD0E-45BC-98AF-B62599421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81500"/>
            <a:ext cx="3143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roduction-scale">
            <a:extLst xmlns:a="http://schemas.openxmlformats.org/drawingml/2006/main">
              <a:ext uri="{FF2B5EF4-FFF2-40B4-BE49-F238E27FC236}">
                <a16:creationId xmlns:a16="http://schemas.microsoft.com/office/drawing/2014/main" id="{76FFB88A-8656-4968-B34B-8280AABE6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291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6-LINE PLANNING RANGE</a:t>
            </a:r>
          </a:p>
        </p:txBody>
      </p:sp>
      <p:sp>
        <p:nvSpPr>
          <p:cNvPr id="22" name="production-range">
            <a:extLst xmlns:a="http://schemas.openxmlformats.org/drawingml/2006/main">
              <a:ext uri="{FF2B5EF4-FFF2-40B4-BE49-F238E27FC236}">
                <a16:creationId xmlns:a16="http://schemas.microsoft.com/office/drawing/2014/main" id="{86488E65-AECC-4372-8E21-5B0A3F7E1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9339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3,000–6,000 PCS / DAY</a:t>
            </a:r>
          </a:p>
        </p:txBody>
      </p:sp>
      <p:sp>
        <p:nvSpPr>
          <p:cNvPr id="23" name="production-note">
            <a:extLst xmlns:a="http://schemas.openxmlformats.org/drawingml/2006/main">
              <a:ext uri="{FF2B5EF4-FFF2-40B4-BE49-F238E27FC236}">
                <a16:creationId xmlns:a16="http://schemas.microsoft.com/office/drawing/2014/main" id="{2B9F6B13-1B3A-4BAB-8C7F-D84AF71AD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35305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97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Planning basis varies by product mix, style complexity, SAM, and operating efficiency.</a:t>
            </a:r>
          </a:p>
        </p:txBody>
      </p:sp>
      <p:sp>
        <p:nvSpPr>
          <p:cNvPr id="24" name="footer-left-4">
            <a:extLst xmlns:a="http://schemas.openxmlformats.org/drawingml/2006/main">
              <a:ext uri="{FF2B5EF4-FFF2-40B4-BE49-F238E27FC236}">
                <a16:creationId xmlns:a16="http://schemas.microsoft.com/office/drawing/2014/main" id="{CB67A182-3E72-422B-843E-920204619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PLIX APPAREL VINA  •  FACTORY PROFILE 2026</a:t>
            </a:r>
          </a:p>
        </p:txBody>
      </p:sp>
      <p:sp>
        <p:nvSpPr>
          <p:cNvPr id="25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F0D6FE4D-0E1E-4117-9CA9-AE457EBAF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23153608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3" name="eyebrow-5">
            <a:extLst xmlns:a="http://schemas.openxmlformats.org/drawingml/2006/main">
              <a:ext uri="{FF2B5EF4-FFF2-40B4-BE49-F238E27FC236}">
                <a16:creationId xmlns:a16="http://schemas.microsoft.com/office/drawing/2014/main" id="{4258C052-A1A4-46EC-B057-5FD5B6D4F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MACHINERY INVENTORY</a:t>
            </a:r>
          </a:p>
        </p:txBody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68E7ADA2-3EC6-40DA-858F-859C67911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153 machines support six-line production</a:t>
            </a:r>
          </a:p>
        </p:txBody>
      </p:sp>
      <p:sp>
        <p:nvSpPr>
          <p:cNvPr id="3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BABD23D8-CBB2-49E9-98BE-702E6E084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machinery-intro">
            <a:extLst xmlns:a="http://schemas.openxmlformats.org/drawingml/2006/main">
              <a:ext uri="{FF2B5EF4-FFF2-40B4-BE49-F238E27FC236}">
                <a16:creationId xmlns:a16="http://schemas.microsoft.com/office/drawing/2014/main" id="{8D1F993C-44EE-4E94-B721-A94A52963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Current installed equipment reported across sewing, cutting, finishing, and material-control functions.</a:t>
            </a:r>
          </a:p>
        </p:txBody>
      </p:sp>
      <p:sp>
        <p:nvSpPr>
          <p:cNvPr id="5" name="machinery-header">
            <a:extLst xmlns:a="http://schemas.openxmlformats.org/drawingml/2006/main">
              <a:ext uri="{FF2B5EF4-FFF2-40B4-BE49-F238E27FC236}">
                <a16:creationId xmlns:a16="http://schemas.microsoft.com/office/drawing/2014/main" id="{63E6E7CA-91B4-4267-8F57-B4F55DC82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109728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17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achinery-header-no">
            <a:extLst xmlns:a="http://schemas.openxmlformats.org/drawingml/2006/main">
              <a:ext uri="{FF2B5EF4-FFF2-40B4-BE49-F238E27FC236}">
                <a16:creationId xmlns:a16="http://schemas.microsoft.com/office/drawing/2014/main" id="{2279C9A5-D443-489F-89BF-BD0C8A9CB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955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NO</a:t>
            </a:r>
          </a:p>
        </p:txBody>
      </p:sp>
      <p:sp>
        <p:nvSpPr>
          <p:cNvPr id="7" name="machinery-header-name">
            <a:extLst xmlns:a="http://schemas.openxmlformats.org/drawingml/2006/main">
              <a:ext uri="{FF2B5EF4-FFF2-40B4-BE49-F238E27FC236}">
                <a16:creationId xmlns:a16="http://schemas.microsoft.com/office/drawing/2014/main" id="{8BC9228E-1A4F-4C7A-8D35-737135058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095500"/>
            <a:ext cx="784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NAME OF MACHINE</a:t>
            </a:r>
          </a:p>
        </p:txBody>
      </p:sp>
      <p:sp>
        <p:nvSpPr>
          <p:cNvPr id="8" name="machinery-header-qty">
            <a:extLst xmlns:a="http://schemas.openxmlformats.org/drawingml/2006/main">
              <a:ext uri="{FF2B5EF4-FFF2-40B4-BE49-F238E27FC236}">
                <a16:creationId xmlns:a16="http://schemas.microsoft.com/office/drawing/2014/main" id="{D7B63D11-83A0-4B5C-9DBD-DB833A50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095500"/>
            <a:ext cx="1352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3809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QTY</a:t>
            </a:r>
          </a:p>
        </p:txBody>
      </p:sp>
      <p:sp>
        <p:nvSpPr>
          <p:cNvPr id="9" name="machinery-row-0">
            <a:extLst xmlns:a="http://schemas.openxmlformats.org/drawingml/2006/main">
              <a:ext uri="{FF2B5EF4-FFF2-40B4-BE49-F238E27FC236}">
                <a16:creationId xmlns:a16="http://schemas.microsoft.com/office/drawing/2014/main" id="{E6124215-548D-4423-A481-CA3E039B4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10" name="machinery-no-0">
            <a:extLst xmlns:a="http://schemas.openxmlformats.org/drawingml/2006/main">
              <a:ext uri="{FF2B5EF4-FFF2-40B4-BE49-F238E27FC236}">
                <a16:creationId xmlns:a16="http://schemas.microsoft.com/office/drawing/2014/main" id="{991ED89C-0227-4EF9-8146-ABCE5006A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4792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machinery-name-0">
            <a:extLst xmlns:a="http://schemas.openxmlformats.org/drawingml/2006/main">
              <a:ext uri="{FF2B5EF4-FFF2-40B4-BE49-F238E27FC236}">
                <a16:creationId xmlns:a16="http://schemas.microsoft.com/office/drawing/2014/main" id="{45130C34-449A-47D1-852F-773E797F7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44792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Single-needle sewing machine</a:t>
            </a:r>
          </a:p>
        </p:txBody>
      </p:sp>
      <p:sp>
        <p:nvSpPr>
          <p:cNvPr id="12" name="machinery-qty-0">
            <a:extLst xmlns:a="http://schemas.openxmlformats.org/drawingml/2006/main">
              <a:ext uri="{FF2B5EF4-FFF2-40B4-BE49-F238E27FC236}">
                <a16:creationId xmlns:a16="http://schemas.microsoft.com/office/drawing/2014/main" id="{F35D5C49-292A-4E07-B00E-F5DCCC19E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44792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84</a:t>
            </a:r>
          </a:p>
        </p:txBody>
      </p:sp>
      <p:sp>
        <p:nvSpPr>
          <p:cNvPr id="13" name="machinery-row-1">
            <a:extLst xmlns:a="http://schemas.openxmlformats.org/drawingml/2006/main">
              <a:ext uri="{FF2B5EF4-FFF2-40B4-BE49-F238E27FC236}">
                <a16:creationId xmlns:a16="http://schemas.microsoft.com/office/drawing/2014/main" id="{A853F3D3-0AB5-4C96-AE81-0A22D47F8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14" name="machinery-no-1">
            <a:extLst xmlns:a="http://schemas.openxmlformats.org/drawingml/2006/main">
              <a:ext uri="{FF2B5EF4-FFF2-40B4-BE49-F238E27FC236}">
                <a16:creationId xmlns:a16="http://schemas.microsoft.com/office/drawing/2014/main" id="{C0F19DE4-D2BE-4138-8135-738E02001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3367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machinery-name-1">
            <a:extLst xmlns:a="http://schemas.openxmlformats.org/drawingml/2006/main">
              <a:ext uri="{FF2B5EF4-FFF2-40B4-BE49-F238E27FC236}">
                <a16:creationId xmlns:a16="http://schemas.microsoft.com/office/drawing/2014/main" id="{3CE6DD4F-C8DD-40A4-BC15-05E7841BC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3367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Overlock sewing machine</a:t>
            </a:r>
          </a:p>
        </p:txBody>
      </p:sp>
      <p:sp>
        <p:nvSpPr>
          <p:cNvPr id="16" name="machinery-qty-1">
            <a:extLst xmlns:a="http://schemas.openxmlformats.org/drawingml/2006/main">
              <a:ext uri="{FF2B5EF4-FFF2-40B4-BE49-F238E27FC236}">
                <a16:creationId xmlns:a16="http://schemas.microsoft.com/office/drawing/2014/main" id="{88C4F0B5-5983-4990-B8C2-4CCF10159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73367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  <p:sp>
        <p:nvSpPr>
          <p:cNvPr id="17" name="machinery-row-2">
            <a:extLst xmlns:a="http://schemas.openxmlformats.org/drawingml/2006/main">
              <a:ext uri="{FF2B5EF4-FFF2-40B4-BE49-F238E27FC236}">
                <a16:creationId xmlns:a16="http://schemas.microsoft.com/office/drawing/2014/main" id="{7D8691B8-DE3F-4E6B-95F3-ACAD53CD7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18" name="machinery-no-2">
            <a:extLst xmlns:a="http://schemas.openxmlformats.org/drawingml/2006/main">
              <a:ext uri="{FF2B5EF4-FFF2-40B4-BE49-F238E27FC236}">
                <a16:creationId xmlns:a16="http://schemas.microsoft.com/office/drawing/2014/main" id="{48DC985F-21E9-4F7B-98A1-E0C217926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1942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machinery-name-2">
            <a:extLst xmlns:a="http://schemas.openxmlformats.org/drawingml/2006/main">
              <a:ext uri="{FF2B5EF4-FFF2-40B4-BE49-F238E27FC236}">
                <a16:creationId xmlns:a16="http://schemas.microsoft.com/office/drawing/2014/main" id="{607385CD-FBC0-4EAF-B77A-5144742BA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1942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Coverstitch machine</a:t>
            </a:r>
          </a:p>
        </p:txBody>
      </p:sp>
      <p:sp>
        <p:nvSpPr>
          <p:cNvPr id="20" name="machinery-qty-2">
            <a:extLst xmlns:a="http://schemas.openxmlformats.org/drawingml/2006/main">
              <a:ext uri="{FF2B5EF4-FFF2-40B4-BE49-F238E27FC236}">
                <a16:creationId xmlns:a16="http://schemas.microsoft.com/office/drawing/2014/main" id="{5229B576-272C-43AD-A2AA-F6C893E04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01942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21" name="machinery-row-3">
            <a:extLst xmlns:a="http://schemas.openxmlformats.org/drawingml/2006/main">
              <a:ext uri="{FF2B5EF4-FFF2-40B4-BE49-F238E27FC236}">
                <a16:creationId xmlns:a16="http://schemas.microsoft.com/office/drawing/2014/main" id="{4002BB34-C03A-4609-A2A2-F18849B0C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5755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22" name="machinery-no-3">
            <a:extLst xmlns:a="http://schemas.openxmlformats.org/drawingml/2006/main">
              <a:ext uri="{FF2B5EF4-FFF2-40B4-BE49-F238E27FC236}">
                <a16:creationId xmlns:a16="http://schemas.microsoft.com/office/drawing/2014/main" id="{993A6F70-28A8-4BDB-8C79-12C53613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0517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machinery-name-3">
            <a:extLst xmlns:a="http://schemas.openxmlformats.org/drawingml/2006/main">
              <a:ext uri="{FF2B5EF4-FFF2-40B4-BE49-F238E27FC236}">
                <a16:creationId xmlns:a16="http://schemas.microsoft.com/office/drawing/2014/main" id="{16634541-5186-465B-B083-C073140FD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30517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12-needle coverstitch machine</a:t>
            </a:r>
          </a:p>
        </p:txBody>
      </p:sp>
      <p:sp>
        <p:nvSpPr>
          <p:cNvPr id="24" name="machinery-qty-3">
            <a:extLst xmlns:a="http://schemas.openxmlformats.org/drawingml/2006/main">
              <a:ext uri="{FF2B5EF4-FFF2-40B4-BE49-F238E27FC236}">
                <a16:creationId xmlns:a16="http://schemas.microsoft.com/office/drawing/2014/main" id="{E5DAC3ED-CDB2-4C3A-B51B-83193D7BB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30517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5" name="machinery-row-4">
            <a:extLst xmlns:a="http://schemas.openxmlformats.org/drawingml/2006/main">
              <a:ext uri="{FF2B5EF4-FFF2-40B4-BE49-F238E27FC236}">
                <a16:creationId xmlns:a16="http://schemas.microsoft.com/office/drawing/2014/main" id="{70308FD8-E496-4F83-8235-12A6BE9A5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26" name="machinery-no-4">
            <a:extLst xmlns:a="http://schemas.openxmlformats.org/drawingml/2006/main">
              <a:ext uri="{FF2B5EF4-FFF2-40B4-BE49-F238E27FC236}">
                <a16:creationId xmlns:a16="http://schemas.microsoft.com/office/drawing/2014/main" id="{F23B3A2A-258D-4D22-97A2-B909574D2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9092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7" name="machinery-name-4">
            <a:extLst xmlns:a="http://schemas.openxmlformats.org/drawingml/2006/main">
              <a:ext uri="{FF2B5EF4-FFF2-40B4-BE49-F238E27FC236}">
                <a16:creationId xmlns:a16="http://schemas.microsoft.com/office/drawing/2014/main" id="{2E9C58B8-E0BA-4983-8D13-666B6C8A7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59092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Bartack machine</a:t>
            </a:r>
          </a:p>
        </p:txBody>
      </p:sp>
      <p:sp>
        <p:nvSpPr>
          <p:cNvPr id="28" name="machinery-qty-4">
            <a:extLst xmlns:a="http://schemas.openxmlformats.org/drawingml/2006/main">
              <a:ext uri="{FF2B5EF4-FFF2-40B4-BE49-F238E27FC236}">
                <a16:creationId xmlns:a16="http://schemas.microsoft.com/office/drawing/2014/main" id="{EAFAC1FA-3E0D-4054-9DA0-2E3787821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59092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9" name="machinery-row-5">
            <a:extLst xmlns:a="http://schemas.openxmlformats.org/drawingml/2006/main">
              <a:ext uri="{FF2B5EF4-FFF2-40B4-BE49-F238E27FC236}">
                <a16:creationId xmlns:a16="http://schemas.microsoft.com/office/drawing/2014/main" id="{151B9020-D64A-4941-A169-4A6D57F56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30" name="machinery-no-5">
            <a:extLst xmlns:a="http://schemas.openxmlformats.org/drawingml/2006/main">
              <a:ext uri="{FF2B5EF4-FFF2-40B4-BE49-F238E27FC236}">
                <a16:creationId xmlns:a16="http://schemas.microsoft.com/office/drawing/2014/main" id="{C6B15E93-7B91-493C-8B1D-C34CAAC51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7667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31" name="machinery-name-5">
            <a:extLst xmlns:a="http://schemas.openxmlformats.org/drawingml/2006/main">
              <a:ext uri="{FF2B5EF4-FFF2-40B4-BE49-F238E27FC236}">
                <a16:creationId xmlns:a16="http://schemas.microsoft.com/office/drawing/2014/main" id="{F52C32FE-6EFB-43D4-8310-AED659885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7667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Buttonhole machine</a:t>
            </a:r>
          </a:p>
        </p:txBody>
      </p:sp>
      <p:sp>
        <p:nvSpPr>
          <p:cNvPr id="32" name="machinery-qty-5">
            <a:extLst xmlns:a="http://schemas.openxmlformats.org/drawingml/2006/main">
              <a:ext uri="{FF2B5EF4-FFF2-40B4-BE49-F238E27FC236}">
                <a16:creationId xmlns:a16="http://schemas.microsoft.com/office/drawing/2014/main" id="{BB263EC0-5EB1-4C88-B142-20320C43C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87667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3" name="machinery-row-6">
            <a:extLst xmlns:a="http://schemas.openxmlformats.org/drawingml/2006/main">
              <a:ext uri="{FF2B5EF4-FFF2-40B4-BE49-F238E27FC236}">
                <a16:creationId xmlns:a16="http://schemas.microsoft.com/office/drawing/2014/main" id="{9BED48B4-5F74-4638-A99C-5233CE1DB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34" name="machinery-no-6">
            <a:extLst xmlns:a="http://schemas.openxmlformats.org/drawingml/2006/main">
              <a:ext uri="{FF2B5EF4-FFF2-40B4-BE49-F238E27FC236}">
                <a16:creationId xmlns:a16="http://schemas.microsoft.com/office/drawing/2014/main" id="{16F2F404-2ED8-4071-93B5-EEC7D13D8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6242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35" name="machinery-name-6">
            <a:extLst xmlns:a="http://schemas.openxmlformats.org/drawingml/2006/main">
              <a:ext uri="{FF2B5EF4-FFF2-40B4-BE49-F238E27FC236}">
                <a16:creationId xmlns:a16="http://schemas.microsoft.com/office/drawing/2014/main" id="{44F2E1D4-0BFA-4C17-9B1C-0FFB79ABA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16242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Button attaching machine</a:t>
            </a:r>
          </a:p>
        </p:txBody>
      </p:sp>
      <p:sp>
        <p:nvSpPr>
          <p:cNvPr id="36" name="machinery-qty-6">
            <a:extLst xmlns:a="http://schemas.openxmlformats.org/drawingml/2006/main">
              <a:ext uri="{FF2B5EF4-FFF2-40B4-BE49-F238E27FC236}">
                <a16:creationId xmlns:a16="http://schemas.microsoft.com/office/drawing/2014/main" id="{7BF808D8-F0F3-49D8-87DF-28BD026E1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16242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37" name="machinery-row-7">
            <a:extLst xmlns:a="http://schemas.openxmlformats.org/drawingml/2006/main">
              <a:ext uri="{FF2B5EF4-FFF2-40B4-BE49-F238E27FC236}">
                <a16:creationId xmlns:a16="http://schemas.microsoft.com/office/drawing/2014/main" id="{79240E61-2D43-4D0F-AFC1-3F3A351A3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38" name="machinery-no-7">
            <a:extLst xmlns:a="http://schemas.openxmlformats.org/drawingml/2006/main">
              <a:ext uri="{FF2B5EF4-FFF2-40B4-BE49-F238E27FC236}">
                <a16:creationId xmlns:a16="http://schemas.microsoft.com/office/drawing/2014/main" id="{F727C157-F490-4BFA-85D0-07BA95D1C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4817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39" name="machinery-name-7">
            <a:extLst xmlns:a="http://schemas.openxmlformats.org/drawingml/2006/main">
              <a:ext uri="{FF2B5EF4-FFF2-40B4-BE49-F238E27FC236}">
                <a16:creationId xmlns:a16="http://schemas.microsoft.com/office/drawing/2014/main" id="{B715B473-927C-44E6-BA98-FF217C01A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44817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Fusing machine</a:t>
            </a:r>
          </a:p>
        </p:txBody>
      </p:sp>
      <p:sp>
        <p:nvSpPr>
          <p:cNvPr id="40" name="machinery-qty-7">
            <a:extLst xmlns:a="http://schemas.openxmlformats.org/drawingml/2006/main">
              <a:ext uri="{FF2B5EF4-FFF2-40B4-BE49-F238E27FC236}">
                <a16:creationId xmlns:a16="http://schemas.microsoft.com/office/drawing/2014/main" id="{69F0816B-5EC7-4F34-AEA6-700F62212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44817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41" name="machinery-row-8">
            <a:extLst xmlns:a="http://schemas.openxmlformats.org/drawingml/2006/main">
              <a:ext uri="{FF2B5EF4-FFF2-40B4-BE49-F238E27FC236}">
                <a16:creationId xmlns:a16="http://schemas.microsoft.com/office/drawing/2014/main" id="{A1C67FB8-2C03-487D-9A72-C2CB96839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42" name="machinery-no-8">
            <a:extLst xmlns:a="http://schemas.openxmlformats.org/drawingml/2006/main">
              <a:ext uri="{FF2B5EF4-FFF2-40B4-BE49-F238E27FC236}">
                <a16:creationId xmlns:a16="http://schemas.microsoft.com/office/drawing/2014/main" id="{46982DC2-6233-48B5-A596-2A516B448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3392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3" name="machinery-name-8">
            <a:extLst xmlns:a="http://schemas.openxmlformats.org/drawingml/2006/main">
              <a:ext uri="{FF2B5EF4-FFF2-40B4-BE49-F238E27FC236}">
                <a16:creationId xmlns:a16="http://schemas.microsoft.com/office/drawing/2014/main" id="{A4B5B4E0-C719-440C-870E-BF79522E9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73392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Handheld fabric cutting machine</a:t>
            </a:r>
          </a:p>
        </p:txBody>
      </p:sp>
      <p:sp>
        <p:nvSpPr>
          <p:cNvPr id="44" name="machinery-qty-8">
            <a:extLst xmlns:a="http://schemas.openxmlformats.org/drawingml/2006/main">
              <a:ext uri="{FF2B5EF4-FFF2-40B4-BE49-F238E27FC236}">
                <a16:creationId xmlns:a16="http://schemas.microsoft.com/office/drawing/2014/main" id="{0229FFBF-2842-472C-871E-662260A24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73392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45" name="machinery-row-9">
            <a:extLst xmlns:a="http://schemas.openxmlformats.org/drawingml/2006/main">
              <a:ext uri="{FF2B5EF4-FFF2-40B4-BE49-F238E27FC236}">
                <a16:creationId xmlns:a16="http://schemas.microsoft.com/office/drawing/2014/main" id="{D7105722-F7F2-4813-B391-275597131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46" name="machinery-no-9">
            <a:extLst xmlns:a="http://schemas.openxmlformats.org/drawingml/2006/main">
              <a:ext uri="{FF2B5EF4-FFF2-40B4-BE49-F238E27FC236}">
                <a16:creationId xmlns:a16="http://schemas.microsoft.com/office/drawing/2014/main" id="{397F3C44-6EC1-4ED8-B970-769E2B9AF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01967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7" name="machinery-name-9">
            <a:extLst xmlns:a="http://schemas.openxmlformats.org/drawingml/2006/main">
              <a:ext uri="{FF2B5EF4-FFF2-40B4-BE49-F238E27FC236}">
                <a16:creationId xmlns:a16="http://schemas.microsoft.com/office/drawing/2014/main" id="{499FD3FF-413C-4DB3-972F-1BA45C559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01967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Binding cutting machine</a:t>
            </a:r>
          </a:p>
        </p:txBody>
      </p:sp>
      <p:sp>
        <p:nvSpPr>
          <p:cNvPr id="48" name="machinery-qty-9">
            <a:extLst xmlns:a="http://schemas.openxmlformats.org/drawingml/2006/main">
              <a:ext uri="{FF2B5EF4-FFF2-40B4-BE49-F238E27FC236}">
                <a16:creationId xmlns:a16="http://schemas.microsoft.com/office/drawing/2014/main" id="{905ACCFC-EF04-4B37-8714-2E0E57D66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501967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49" name="machinery-row-10">
            <a:extLst xmlns:a="http://schemas.openxmlformats.org/drawingml/2006/main">
              <a:ext uri="{FF2B5EF4-FFF2-40B4-BE49-F238E27FC236}">
                <a16:creationId xmlns:a16="http://schemas.microsoft.com/office/drawing/2014/main" id="{C2E0DB48-DAAF-4B11-B68D-6BEA93111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50" name="machinery-no-10">
            <a:extLst xmlns:a="http://schemas.openxmlformats.org/drawingml/2006/main">
              <a:ext uri="{FF2B5EF4-FFF2-40B4-BE49-F238E27FC236}">
                <a16:creationId xmlns:a16="http://schemas.microsoft.com/office/drawing/2014/main" id="{6D0B72D4-89E6-4CCB-9187-78F8A1023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30542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1" name="machinery-name-10">
            <a:extLst xmlns:a="http://schemas.openxmlformats.org/drawingml/2006/main">
              <a:ext uri="{FF2B5EF4-FFF2-40B4-BE49-F238E27FC236}">
                <a16:creationId xmlns:a16="http://schemas.microsoft.com/office/drawing/2014/main" id="{B4BEDF5C-B085-4F74-B26A-92A1F40A5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30542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Bag sealing machine</a:t>
            </a:r>
          </a:p>
        </p:txBody>
      </p:sp>
      <p:sp>
        <p:nvSpPr>
          <p:cNvPr id="52" name="machinery-qty-10">
            <a:extLst xmlns:a="http://schemas.openxmlformats.org/drawingml/2006/main">
              <a:ext uri="{FF2B5EF4-FFF2-40B4-BE49-F238E27FC236}">
                <a16:creationId xmlns:a16="http://schemas.microsoft.com/office/drawing/2014/main" id="{D0695924-DA6A-4700-A428-F6F58F7AD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530542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53" name="machinery-row-11">
            <a:extLst xmlns:a="http://schemas.openxmlformats.org/drawingml/2006/main">
              <a:ext uri="{FF2B5EF4-FFF2-40B4-BE49-F238E27FC236}">
                <a16:creationId xmlns:a16="http://schemas.microsoft.com/office/drawing/2014/main" id="{127D080C-68BB-4453-9855-3CB3215DA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54" name="machinery-no-11">
            <a:extLst xmlns:a="http://schemas.openxmlformats.org/drawingml/2006/main">
              <a:ext uri="{FF2B5EF4-FFF2-40B4-BE49-F238E27FC236}">
                <a16:creationId xmlns:a16="http://schemas.microsoft.com/office/drawing/2014/main" id="{043F3474-FA53-4D9F-BA0A-CC199464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9117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5" name="machinery-name-11">
            <a:extLst xmlns:a="http://schemas.openxmlformats.org/drawingml/2006/main">
              <a:ext uri="{FF2B5EF4-FFF2-40B4-BE49-F238E27FC236}">
                <a16:creationId xmlns:a16="http://schemas.microsoft.com/office/drawing/2014/main" id="{E267000E-AA3F-4256-9F64-77A0F0941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59117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Fabric shrinkage machine</a:t>
            </a:r>
          </a:p>
        </p:txBody>
      </p:sp>
      <p:sp>
        <p:nvSpPr>
          <p:cNvPr id="56" name="machinery-qty-11">
            <a:extLst xmlns:a="http://schemas.openxmlformats.org/drawingml/2006/main">
              <a:ext uri="{FF2B5EF4-FFF2-40B4-BE49-F238E27FC236}">
                <a16:creationId xmlns:a16="http://schemas.microsoft.com/office/drawing/2014/main" id="{FE00FF0D-A03D-4575-947E-D1452D358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559117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57" name="machinery-row-12">
            <a:extLst xmlns:a="http://schemas.openxmlformats.org/drawingml/2006/main">
              <a:ext uri="{FF2B5EF4-FFF2-40B4-BE49-F238E27FC236}">
                <a16:creationId xmlns:a16="http://schemas.microsoft.com/office/drawing/2014/main" id="{7F68C2A6-89AA-468C-A4B9-92514CA1F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29300"/>
            <a:ext cx="109728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9525">
            <a:solidFill>
              <a:srgbClr val="E8E9EB"/>
            </a:solidFill>
            <a:prstDash val="solid"/>
          </a:ln>
        </p:spPr>
      </p:sp>
      <p:sp>
        <p:nvSpPr>
          <p:cNvPr id="58" name="machinery-no-12">
            <a:extLst xmlns:a="http://schemas.openxmlformats.org/drawingml/2006/main">
              <a:ext uri="{FF2B5EF4-FFF2-40B4-BE49-F238E27FC236}">
                <a16:creationId xmlns:a16="http://schemas.microsoft.com/office/drawing/2014/main" id="{A08F0B32-3562-462E-93CC-EAC39ED14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76925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1905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9" name="machinery-name-12">
            <a:extLst xmlns:a="http://schemas.openxmlformats.org/drawingml/2006/main">
              <a:ext uri="{FF2B5EF4-FFF2-40B4-BE49-F238E27FC236}">
                <a16:creationId xmlns:a16="http://schemas.microsoft.com/office/drawing/2014/main" id="{C341F31A-7CE8-4E68-81D4-A7598BA43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876925"/>
            <a:ext cx="7848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Fabric inspection machine</a:t>
            </a:r>
          </a:p>
        </p:txBody>
      </p:sp>
      <p:sp>
        <p:nvSpPr>
          <p:cNvPr id="60" name="machinery-qty-12">
            <a:extLst xmlns:a="http://schemas.openxmlformats.org/drawingml/2006/main">
              <a:ext uri="{FF2B5EF4-FFF2-40B4-BE49-F238E27FC236}">
                <a16:creationId xmlns:a16="http://schemas.microsoft.com/office/drawing/2014/main" id="{A992736A-B7FD-4DA8-84B1-3A3D5FECE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5876925"/>
            <a:ext cx="13525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ctr">
              <a:defRPr sz="11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1" name="footer-left-5">
            <a:extLst xmlns:a="http://schemas.openxmlformats.org/drawingml/2006/main">
              <a:ext uri="{FF2B5EF4-FFF2-40B4-BE49-F238E27FC236}">
                <a16:creationId xmlns:a16="http://schemas.microsoft.com/office/drawing/2014/main" id="{BAF581EC-6BE0-4970-9DD8-9BA1DD3DC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PLIX APPAREL VINA  •  FACTORY PROFILE 2026</a:t>
            </a:r>
          </a:p>
        </p:txBody>
      </p:sp>
      <p:sp>
        <p:nvSpPr>
          <p:cNvPr id="62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DF5F9193-4FE5-4ED3-93D4-3081FEA39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37158554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eyebrow-6">
            <a:extLst xmlns:a="http://schemas.openxmlformats.org/drawingml/2006/main">
              <a:ext uri="{FF2B5EF4-FFF2-40B4-BE49-F238E27FC236}">
                <a16:creationId xmlns:a16="http://schemas.microsoft.com/office/drawing/2014/main" id="{5F8C58B5-F686-4F61-A3B1-97545C41A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QUALITY &amp; OWNERSHIP</a:t>
            </a:r>
          </a:p>
        </p:txBody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07529416-68F0-48A3-B4B0-2B994E208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Quality is controlled at every stage</a:t>
            </a:r>
          </a:p>
        </p:txBody>
      </p:sp>
      <p:sp>
        <p:nvSpPr>
          <p:cNvPr id="3" name="title-rule-6">
            <a:extLst xmlns:a="http://schemas.openxmlformats.org/drawingml/2006/main">
              <a:ext uri="{FF2B5EF4-FFF2-40B4-BE49-F238E27FC236}">
                <a16:creationId xmlns:a16="http://schemas.microsoft.com/office/drawing/2014/main" id="{0E43EADA-B0E6-49F1-805F-EC7B1040A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quality-intro">
            <a:extLst xmlns:a="http://schemas.openxmlformats.org/drawingml/2006/main">
              <a:ext uri="{FF2B5EF4-FFF2-40B4-BE49-F238E27FC236}">
                <a16:creationId xmlns:a16="http://schemas.microsoft.com/office/drawing/2014/main" id="{DFCE82CF-93FD-4BED-BDD5-F3ADE71C7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685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Independent checkpoints create visibility before defects move downstream.</a:t>
            </a:r>
          </a:p>
        </p:txBody>
      </p:sp>
      <p:sp>
        <p:nvSpPr>
          <p:cNvPr id="5" name="qc-num-1">
            <a:extLst xmlns:a="http://schemas.openxmlformats.org/drawingml/2006/main">
              <a:ext uri="{FF2B5EF4-FFF2-40B4-BE49-F238E27FC236}">
                <a16:creationId xmlns:a16="http://schemas.microsoft.com/office/drawing/2014/main" id="{3F7B3E7E-EDAC-4F53-BC98-E94D898A1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qc-head-1">
            <a:extLst xmlns:a="http://schemas.openxmlformats.org/drawingml/2006/main">
              <a:ext uri="{FF2B5EF4-FFF2-40B4-BE49-F238E27FC236}">
                <a16:creationId xmlns:a16="http://schemas.microsoft.com/office/drawing/2014/main" id="{BB2CCA7E-7155-481B-9BE1-52BCC75CF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9550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246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Fabric inspection</a:t>
            </a:r>
          </a:p>
        </p:txBody>
      </p:sp>
      <p:sp>
        <p:nvSpPr>
          <p:cNvPr id="7" name="qc-detail-1">
            <a:extLst xmlns:a="http://schemas.openxmlformats.org/drawingml/2006/main">
              <a:ext uri="{FF2B5EF4-FFF2-40B4-BE49-F238E27FC236}">
                <a16:creationId xmlns:a16="http://schemas.microsoft.com/office/drawing/2014/main" id="{890AE5E7-F74B-4FA8-AB28-69E3D4048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5745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Incoming material review and fabric quality control.</a:t>
            </a:r>
          </a:p>
        </p:txBody>
      </p:sp>
      <p:sp>
        <p:nvSpPr>
          <p:cNvPr id="8" name="qc-rule-1">
            <a:extLst xmlns:a="http://schemas.openxmlformats.org/drawingml/2006/main">
              <a:ext uri="{FF2B5EF4-FFF2-40B4-BE49-F238E27FC236}">
                <a16:creationId xmlns:a16="http://schemas.microsoft.com/office/drawing/2014/main" id="{EDF1F4CC-CE6A-41A5-B2D1-2DB38F37B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qc-num-2">
            <a:extLst xmlns:a="http://schemas.openxmlformats.org/drawingml/2006/main">
              <a:ext uri="{FF2B5EF4-FFF2-40B4-BE49-F238E27FC236}">
                <a16:creationId xmlns:a16="http://schemas.microsoft.com/office/drawing/2014/main" id="{B4E14AF8-499B-484E-80F4-87F6ABEA1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955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qc-head-2">
            <a:extLst xmlns:a="http://schemas.openxmlformats.org/drawingml/2006/main">
              <a:ext uri="{FF2B5EF4-FFF2-40B4-BE49-F238E27FC236}">
                <a16:creationId xmlns:a16="http://schemas.microsoft.com/office/drawing/2014/main" id="{CD2EFC69-1E63-4927-BEF5-BE41098C4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09550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246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Cutting QC</a:t>
            </a:r>
          </a:p>
        </p:txBody>
      </p:sp>
      <p:sp>
        <p:nvSpPr>
          <p:cNvPr id="11" name="qc-detail-2">
            <a:extLst xmlns:a="http://schemas.openxmlformats.org/drawingml/2006/main">
              <a:ext uri="{FF2B5EF4-FFF2-40B4-BE49-F238E27FC236}">
                <a16:creationId xmlns:a16="http://schemas.microsoft.com/office/drawing/2014/main" id="{DC2638A8-280B-41B3-8B40-D5CAEF607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45745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Control spreading, cutting accuracy, and bundle integrity.</a:t>
            </a:r>
          </a:p>
        </p:txBody>
      </p:sp>
      <p:sp>
        <p:nvSpPr>
          <p:cNvPr id="12" name="qc-rule-2">
            <a:extLst xmlns:a="http://schemas.openxmlformats.org/drawingml/2006/main">
              <a:ext uri="{FF2B5EF4-FFF2-40B4-BE49-F238E27FC236}">
                <a16:creationId xmlns:a16="http://schemas.microsoft.com/office/drawing/2014/main" id="{33630E5B-29B8-4573-A107-BC1CEBCE4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04800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qc-num-3">
            <a:extLst xmlns:a="http://schemas.openxmlformats.org/drawingml/2006/main">
              <a:ext uri="{FF2B5EF4-FFF2-40B4-BE49-F238E27FC236}">
                <a16:creationId xmlns:a16="http://schemas.microsoft.com/office/drawing/2014/main" id="{3F63BE82-07FD-4D74-A611-68A6CE238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5755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qc-head-3">
            <a:extLst xmlns:a="http://schemas.openxmlformats.org/drawingml/2006/main">
              <a:ext uri="{FF2B5EF4-FFF2-40B4-BE49-F238E27FC236}">
                <a16:creationId xmlns:a16="http://schemas.microsoft.com/office/drawing/2014/main" id="{1074BE17-FC0F-4CBA-A2E5-5AFE90D81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25755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246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Inline QC</a:t>
            </a:r>
          </a:p>
        </p:txBody>
      </p:sp>
      <p:sp>
        <p:nvSpPr>
          <p:cNvPr id="15" name="qc-detail-3">
            <a:extLst xmlns:a="http://schemas.openxmlformats.org/drawingml/2006/main">
              <a:ext uri="{FF2B5EF4-FFF2-40B4-BE49-F238E27FC236}">
                <a16:creationId xmlns:a16="http://schemas.microsoft.com/office/drawing/2014/main" id="{82FD3F85-B672-4CB0-A290-CC929D103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1950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Monitor workmanship and measurements during sewing.</a:t>
            </a:r>
          </a:p>
        </p:txBody>
      </p:sp>
      <p:sp>
        <p:nvSpPr>
          <p:cNvPr id="16" name="qc-rule-3">
            <a:extLst xmlns:a="http://schemas.openxmlformats.org/drawingml/2006/main">
              <a:ext uri="{FF2B5EF4-FFF2-40B4-BE49-F238E27FC236}">
                <a16:creationId xmlns:a16="http://schemas.microsoft.com/office/drawing/2014/main" id="{EACDA374-8F28-497D-8E57-C02BFAE18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00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qc-num-4">
            <a:extLst xmlns:a="http://schemas.openxmlformats.org/drawingml/2006/main">
              <a:ext uri="{FF2B5EF4-FFF2-40B4-BE49-F238E27FC236}">
                <a16:creationId xmlns:a16="http://schemas.microsoft.com/office/drawing/2014/main" id="{AC4E8EBC-51E5-4EDE-B6C5-8A984B6DC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25755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qc-head-4">
            <a:extLst xmlns:a="http://schemas.openxmlformats.org/drawingml/2006/main">
              <a:ext uri="{FF2B5EF4-FFF2-40B4-BE49-F238E27FC236}">
                <a16:creationId xmlns:a16="http://schemas.microsoft.com/office/drawing/2014/main" id="{E5851966-25F6-43D5-9AC0-82AC28AB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25755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246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End-line QC</a:t>
            </a:r>
          </a:p>
        </p:txBody>
      </p:sp>
      <p:sp>
        <p:nvSpPr>
          <p:cNvPr id="19" name="qc-detail-4">
            <a:extLst xmlns:a="http://schemas.openxmlformats.org/drawingml/2006/main">
              <a:ext uri="{FF2B5EF4-FFF2-40B4-BE49-F238E27FC236}">
                <a16:creationId xmlns:a16="http://schemas.microsoft.com/office/drawing/2014/main" id="{AA2A2BDF-BDDF-4F26-8E69-EB4EE2BFE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61950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Check completed pieces before finishing and packing.</a:t>
            </a:r>
          </a:p>
        </p:txBody>
      </p:sp>
      <p:sp>
        <p:nvSpPr>
          <p:cNvPr id="20" name="qc-rule-4">
            <a:extLst xmlns:a="http://schemas.openxmlformats.org/drawingml/2006/main">
              <a:ext uri="{FF2B5EF4-FFF2-40B4-BE49-F238E27FC236}">
                <a16:creationId xmlns:a16="http://schemas.microsoft.com/office/drawing/2014/main" id="{E8E52EF1-5AB1-4A9C-9C26-41D71E79B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21005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qc-num-5">
            <a:extLst xmlns:a="http://schemas.openxmlformats.org/drawingml/2006/main">
              <a:ext uri="{FF2B5EF4-FFF2-40B4-BE49-F238E27FC236}">
                <a16:creationId xmlns:a16="http://schemas.microsoft.com/office/drawing/2014/main" id="{EAE484A1-A67A-4B86-97E9-1674A7F4B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qc-head-5">
            <a:extLst xmlns:a="http://schemas.openxmlformats.org/drawingml/2006/main">
              <a:ext uri="{FF2B5EF4-FFF2-40B4-BE49-F238E27FC236}">
                <a16:creationId xmlns:a16="http://schemas.microsoft.com/office/drawing/2014/main" id="{178DD980-D319-4045-A94E-E038173FB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1960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246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Final QA</a:t>
            </a:r>
          </a:p>
        </p:txBody>
      </p:sp>
      <p:sp>
        <p:nvSpPr>
          <p:cNvPr id="23" name="qc-detail-5">
            <a:extLst xmlns:a="http://schemas.openxmlformats.org/drawingml/2006/main">
              <a:ext uri="{FF2B5EF4-FFF2-40B4-BE49-F238E27FC236}">
                <a16:creationId xmlns:a16="http://schemas.microsoft.com/office/drawing/2014/main" id="{A9DADDFC-EB16-4791-8124-2A651D3D6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78155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Review appearance, workmanship, measurement, and audit readiness.</a:t>
            </a:r>
          </a:p>
        </p:txBody>
      </p:sp>
      <p:sp>
        <p:nvSpPr>
          <p:cNvPr id="24" name="qc-rule-5">
            <a:extLst xmlns:a="http://schemas.openxmlformats.org/drawingml/2006/main">
              <a:ext uri="{FF2B5EF4-FFF2-40B4-BE49-F238E27FC236}">
                <a16:creationId xmlns:a16="http://schemas.microsoft.com/office/drawing/2014/main" id="{70CEAF64-6455-40F1-AE55-E435D1DD4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qc-num-6">
            <a:extLst xmlns:a="http://schemas.openxmlformats.org/drawingml/2006/main">
              <a:ext uri="{FF2B5EF4-FFF2-40B4-BE49-F238E27FC236}">
                <a16:creationId xmlns:a16="http://schemas.microsoft.com/office/drawing/2014/main" id="{30B4B9B6-79FA-495D-A04B-1DCD885AB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419600"/>
            <a:ext cx="438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162"/>
          </a:bodyPr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6" name="qc-head-6">
            <a:extLst xmlns:a="http://schemas.openxmlformats.org/drawingml/2006/main">
              <a:ext uri="{FF2B5EF4-FFF2-40B4-BE49-F238E27FC236}">
                <a16:creationId xmlns:a16="http://schemas.microsoft.com/office/drawing/2014/main" id="{D87DE610-7083-4DF1-81BC-CE2CFC71E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419600"/>
            <a:ext cx="266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246"/>
          </a:bodyPr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Packing control</a:t>
            </a:r>
          </a:p>
        </p:txBody>
      </p:sp>
      <p:sp>
        <p:nvSpPr>
          <p:cNvPr id="27" name="qc-detail-6">
            <a:extLst xmlns:a="http://schemas.openxmlformats.org/drawingml/2006/main">
              <a:ext uri="{FF2B5EF4-FFF2-40B4-BE49-F238E27FC236}">
                <a16:creationId xmlns:a16="http://schemas.microsoft.com/office/drawing/2014/main" id="{B73D33D8-B217-4D1B-83DA-86B15C60F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781550"/>
            <a:ext cx="266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1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Verify assortment, labels, packing method, and cargo release.</a:t>
            </a:r>
          </a:p>
        </p:txBody>
      </p:sp>
      <p:sp>
        <p:nvSpPr>
          <p:cNvPr id="28" name="qc-rule-6">
            <a:extLst xmlns:a="http://schemas.openxmlformats.org/drawingml/2006/main">
              <a:ext uri="{FF2B5EF4-FFF2-40B4-BE49-F238E27FC236}">
                <a16:creationId xmlns:a16="http://schemas.microsoft.com/office/drawing/2014/main" id="{800803C7-5660-4FA6-8A5A-DF21CA785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372100"/>
            <a:ext cx="3238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fbcba7ea264701"/>
          <a:srcRect xmlns:a="http://schemas.openxmlformats.org/drawingml/2006/main" l="0" t="9325" r="0" b="93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81950" y="1657350"/>
            <a:ext cx="3600450" cy="3905250"/>
          </a:xfrm>
          <a:prstGeom xmlns:a="http://schemas.openxmlformats.org/drawingml/2006/main" prst="roundRect">
            <a:avLst>
              <a:gd name="adj" fmla="val 3175"/>
            </a:avLst>
          </a:prstGeom>
        </p:spPr>
      </p:pic>
      <p:sp>
        <p:nvSpPr>
          <p:cNvPr id="30" name="inspection-label-bg">
            <a:extLst xmlns:a="http://schemas.openxmlformats.org/drawingml/2006/main">
              <a:ext uri="{FF2B5EF4-FFF2-40B4-BE49-F238E27FC236}">
                <a16:creationId xmlns:a16="http://schemas.microsoft.com/office/drawing/2014/main" id="{34D77500-5054-4FBC-A91C-0A1B0FC3E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5238750"/>
            <a:ext cx="36004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inspection-label">
            <a:extLst xmlns:a="http://schemas.openxmlformats.org/drawingml/2006/main">
              <a:ext uri="{FF2B5EF4-FFF2-40B4-BE49-F238E27FC236}">
                <a16:creationId xmlns:a16="http://schemas.microsoft.com/office/drawing/2014/main" id="{A68E94F5-931C-4BBE-BFE1-EE30414EC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314950"/>
            <a:ext cx="3371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INLINE INSPECTION &amp; FINISHING</a:t>
            </a:r>
          </a:p>
        </p:txBody>
      </p:sp>
      <p:sp>
        <p:nvSpPr>
          <p:cNvPr id="32" name="quality-bottom">
            <a:extLst xmlns:a="http://schemas.openxmlformats.org/drawingml/2006/main">
              <a:ext uri="{FF2B5EF4-FFF2-40B4-BE49-F238E27FC236}">
                <a16:creationId xmlns:a16="http://schemas.microsoft.com/office/drawing/2014/main" id="{FF918544-59BB-4A5D-82CB-C14E3A517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9728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quality-bottom-text">
            <a:extLst xmlns:a="http://schemas.openxmlformats.org/drawingml/2006/main">
              <a:ext uri="{FF2B5EF4-FFF2-40B4-BE49-F238E27FC236}">
                <a16:creationId xmlns:a16="http://schemas.microsoft.com/office/drawing/2014/main" id="{C45C1D68-A3F3-439F-AF67-93AD2EFDE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819775"/>
            <a:ext cx="10591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50000"/>
          </a:bodyPr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CLEAR OWNERSHIP  •  Production  •  Quality Assurance  •  Administration  •  Warehouse</a:t>
            </a:r>
          </a:p>
        </p:txBody>
      </p:sp>
      <p:sp>
        <p:nvSpPr>
          <p:cNvPr id="34" name="footer-left-6">
            <a:extLst xmlns:a="http://schemas.openxmlformats.org/drawingml/2006/main">
              <a:ext uri="{FF2B5EF4-FFF2-40B4-BE49-F238E27FC236}">
                <a16:creationId xmlns:a16="http://schemas.microsoft.com/office/drawing/2014/main" id="{1C1B472A-BB24-4551-880E-44E0F48B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PLIX APPAREL VINA  •  FACTORY PROFILE 2026</a:t>
            </a:r>
          </a:p>
        </p:txBody>
      </p:sp>
      <p:sp>
        <p:nvSpPr>
          <p:cNvPr id="35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B556F592-65D2-4950-8FAC-4B05EAD1A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2248514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eyebrow-7">
            <a:extLst xmlns:a="http://schemas.openxmlformats.org/drawingml/2006/main">
              <a:ext uri="{FF2B5EF4-FFF2-40B4-BE49-F238E27FC236}">
                <a16:creationId xmlns:a16="http://schemas.microsoft.com/office/drawing/2014/main" id="{AA4CCE61-3F53-4220-9A01-C7FF4EC28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PRODUCT &amp; MARKET EXPERIENCE</a:t>
            </a:r>
          </a:p>
        </p:txBody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6D676A45-EC36-4D6B-B6A3-4DA26096C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31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Balanced categories, proven buyer experience</a:t>
            </a:r>
          </a:p>
        </p:txBody>
      </p:sp>
      <p:sp>
        <p:nvSpPr>
          <p:cNvPr id="3" name="title-rule-7">
            <a:extLst xmlns:a="http://schemas.openxmlformats.org/drawingml/2006/main">
              <a:ext uri="{FF2B5EF4-FFF2-40B4-BE49-F238E27FC236}">
                <a16:creationId xmlns:a16="http://schemas.microsoft.com/office/drawing/2014/main" id="{3231B7AB-CAA0-4FD0-BC6F-DD12B5198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product-label">
            <a:extLst xmlns:a="http://schemas.openxmlformats.org/drawingml/2006/main">
              <a:ext uri="{FF2B5EF4-FFF2-40B4-BE49-F238E27FC236}">
                <a16:creationId xmlns:a16="http://schemas.microsoft.com/office/drawing/2014/main" id="{CB4FDD0E-B603-43E1-8B0E-18665F414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SELECTED PRODUCT EXPERIENCE</a:t>
            </a:r>
          </a:p>
        </p:txBody>
      </p:sp>
      <p:sp>
        <p:nvSpPr>
          <p:cNvPr id="5" name="combined-product-bg-0">
            <a:extLst xmlns:a="http://schemas.openxmlformats.org/drawingml/2006/main">
              <a:ext uri="{FF2B5EF4-FFF2-40B4-BE49-F238E27FC236}">
                <a16:creationId xmlns:a16="http://schemas.microsoft.com/office/drawing/2014/main" id="{843D6D34-A962-4683-A4FC-B3C95E10A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24050"/>
            <a:ext cx="209550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94e69f01e044ec"/>
          <a:stretch xmlns:a="http://schemas.openxmlformats.org/drawingml/2006/main"/>
        </p:blipFill>
        <p:spPr>
          <a:xfrm xmlns:a="http://schemas.openxmlformats.org/drawingml/2006/main">
            <a:off x="876300" y="2019300"/>
            <a:ext cx="1562100" cy="1562100"/>
          </a:xfrm>
          <a:prstGeom xmlns:a="http://schemas.openxmlformats.org/drawingml/2006/main" prst="rect">
            <a:avLst/>
          </a:prstGeom>
        </p:spPr>
      </p:pic>
      <p:sp>
        <p:nvSpPr>
          <p:cNvPr id="7" name="combined-product-bg-1">
            <a:extLst xmlns:a="http://schemas.openxmlformats.org/drawingml/2006/main">
              <a:ext uri="{FF2B5EF4-FFF2-40B4-BE49-F238E27FC236}">
                <a16:creationId xmlns:a16="http://schemas.microsoft.com/office/drawing/2014/main" id="{877A8E61-F9BA-4A1A-BFE7-E0BAE5586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1924050"/>
            <a:ext cx="209550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f693f176f747fd"/>
          <a:stretch xmlns:a="http://schemas.openxmlformats.org/drawingml/2006/main"/>
        </p:blipFill>
        <p:spPr>
          <a:xfrm xmlns:a="http://schemas.openxmlformats.org/drawingml/2006/main">
            <a:off x="3257550" y="2019300"/>
            <a:ext cx="1562100" cy="1562100"/>
          </a:xfrm>
          <a:prstGeom xmlns:a="http://schemas.openxmlformats.org/drawingml/2006/main" prst="rect">
            <a:avLst/>
          </a:prstGeom>
        </p:spPr>
      </p:pic>
      <p:sp>
        <p:nvSpPr>
          <p:cNvPr id="9" name="combined-product-bg-2">
            <a:extLst xmlns:a="http://schemas.openxmlformats.org/drawingml/2006/main">
              <a:ext uri="{FF2B5EF4-FFF2-40B4-BE49-F238E27FC236}">
                <a16:creationId xmlns:a16="http://schemas.microsoft.com/office/drawing/2014/main" id="{7B1EEA9D-F1F2-459A-AB9A-437A01931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209550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957ea993a74762"/>
          <a:stretch xmlns:a="http://schemas.openxmlformats.org/drawingml/2006/main"/>
        </p:blipFill>
        <p:spPr>
          <a:xfrm xmlns:a="http://schemas.openxmlformats.org/drawingml/2006/main">
            <a:off x="876300" y="4095750"/>
            <a:ext cx="1562100" cy="1562100"/>
          </a:xfrm>
          <a:prstGeom xmlns:a="http://schemas.openxmlformats.org/drawingml/2006/main" prst="rect">
            <a:avLst/>
          </a:prstGeom>
        </p:spPr>
      </p:pic>
      <p:sp>
        <p:nvSpPr>
          <p:cNvPr id="11" name="combined-product-bg-3">
            <a:extLst xmlns:a="http://schemas.openxmlformats.org/drawingml/2006/main">
              <a:ext uri="{FF2B5EF4-FFF2-40B4-BE49-F238E27FC236}">
                <a16:creationId xmlns:a16="http://schemas.microsoft.com/office/drawing/2014/main" id="{8DB47912-7CDC-4C1E-A7D9-D40A5A460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4000500"/>
            <a:ext cx="2095500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2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b0c0da5c6f4996"/>
          <a:stretch xmlns:a="http://schemas.openxmlformats.org/drawingml/2006/main"/>
        </p:blipFill>
        <p:spPr>
          <a:xfrm xmlns:a="http://schemas.openxmlformats.org/drawingml/2006/main">
            <a:off x="3257550" y="4095750"/>
            <a:ext cx="1562100" cy="1562100"/>
          </a:xfrm>
          <a:prstGeom xmlns:a="http://schemas.openxmlformats.org/drawingml/2006/main" prst="rect">
            <a:avLst/>
          </a:prstGeom>
        </p:spPr>
      </p:pic>
      <p:sp>
        <p:nvSpPr>
          <p:cNvPr id="13" name="combined-profile-note">
            <a:extLst xmlns:a="http://schemas.openxmlformats.org/drawingml/2006/main">
              <a:ext uri="{FF2B5EF4-FFF2-40B4-BE49-F238E27FC236}">
                <a16:creationId xmlns:a16="http://schemas.microsoft.com/office/drawing/2014/main" id="{AA685EED-79C3-48C6-8F85-D1093D7F2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5811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PLIX APPAREL GROUP PROFILE • 2025</a:t>
            </a:r>
          </a:p>
        </p:txBody>
      </p:sp>
      <p:sp>
        <p:nvSpPr>
          <p:cNvPr id="14" name="combined-category-title">
            <a:extLst xmlns:a="http://schemas.openxmlformats.org/drawingml/2006/main">
              <a:ext uri="{FF2B5EF4-FFF2-40B4-BE49-F238E27FC236}">
                <a16:creationId xmlns:a16="http://schemas.microsoft.com/office/drawing/2014/main" id="{D05673D6-EE4E-4AF3-9ABC-BAFFB2427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0193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BUSINESS CATEGORY</a:t>
            </a:r>
          </a:p>
        </p:txBody>
      </p:sp>
      <p:sp>
        <p:nvSpPr>
          <p:cNvPr id="15" name="combined-woven">
            <a:extLst xmlns:a="http://schemas.openxmlformats.org/drawingml/2006/main">
              <a:ext uri="{FF2B5EF4-FFF2-40B4-BE49-F238E27FC236}">
                <a16:creationId xmlns:a16="http://schemas.microsoft.com/office/drawing/2014/main" id="{BCEC0C66-B5DE-4003-A620-8FC79DEEE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324100"/>
            <a:ext cx="114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825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55%</a:t>
            </a:r>
          </a:p>
        </p:txBody>
      </p:sp>
      <p:sp>
        <p:nvSpPr>
          <p:cNvPr id="16" name="combined-woven-label">
            <a:extLst xmlns:a="http://schemas.openxmlformats.org/drawingml/2006/main">
              <a:ext uri="{FF2B5EF4-FFF2-40B4-BE49-F238E27FC236}">
                <a16:creationId xmlns:a16="http://schemas.microsoft.com/office/drawing/2014/main" id="{59C0DB3A-F801-4264-B9D7-D2825AF7A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4574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WOVEN</a:t>
            </a:r>
          </a:p>
        </p:txBody>
      </p:sp>
      <p:sp>
        <p:nvSpPr>
          <p:cNvPr id="17" name="combined-knit">
            <a:extLst xmlns:a="http://schemas.openxmlformats.org/drawingml/2006/main">
              <a:ext uri="{FF2B5EF4-FFF2-40B4-BE49-F238E27FC236}">
                <a16:creationId xmlns:a16="http://schemas.microsoft.com/office/drawing/2014/main" id="{639D6615-D7AA-4582-958F-87C080B04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24100"/>
            <a:ext cx="114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825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45%</a:t>
            </a:r>
          </a:p>
        </p:txBody>
      </p:sp>
      <p:sp>
        <p:nvSpPr>
          <p:cNvPr id="18" name="combined-knit-label">
            <a:extLst xmlns:a="http://schemas.openxmlformats.org/drawingml/2006/main">
              <a:ext uri="{FF2B5EF4-FFF2-40B4-BE49-F238E27FC236}">
                <a16:creationId xmlns:a16="http://schemas.microsoft.com/office/drawing/2014/main" id="{56CB2D2A-814D-411E-8046-1E8DA4248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4574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KNIT</a:t>
            </a:r>
          </a:p>
        </p:txBody>
      </p:sp>
      <p:sp>
        <p:nvSpPr>
          <p:cNvPr id="19" name="combined-category-woven">
            <a:extLst xmlns:a="http://schemas.openxmlformats.org/drawingml/2006/main">
              <a:ext uri="{FF2B5EF4-FFF2-40B4-BE49-F238E27FC236}">
                <a16:creationId xmlns:a16="http://schemas.microsoft.com/office/drawing/2014/main" id="{F190DF97-EBA2-492B-A0BA-F43935568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876550"/>
            <a:ext cx="32766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ombined-category-knit">
            <a:extLst xmlns:a="http://schemas.openxmlformats.org/drawingml/2006/main">
              <a:ext uri="{FF2B5EF4-FFF2-40B4-BE49-F238E27FC236}">
                <a16:creationId xmlns:a16="http://schemas.microsoft.com/office/drawing/2014/main" id="{A78D5449-B70E-4DD9-B121-96B475B38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876550"/>
            <a:ext cx="26860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combined-market-title">
            <a:extLst xmlns:a="http://schemas.openxmlformats.org/drawingml/2006/main">
              <a:ext uri="{FF2B5EF4-FFF2-40B4-BE49-F238E27FC236}">
                <a16:creationId xmlns:a16="http://schemas.microsoft.com/office/drawing/2014/main" id="{508B8C0A-AFA4-4EFA-B208-E4D0599A6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3337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CLIENT BASE</a:t>
            </a:r>
          </a:p>
        </p:txBody>
      </p:sp>
      <p:sp>
        <p:nvSpPr>
          <p:cNvPr id="22" name="combined-us">
            <a:extLst xmlns:a="http://schemas.openxmlformats.org/drawingml/2006/main">
              <a:ext uri="{FF2B5EF4-FFF2-40B4-BE49-F238E27FC236}">
                <a16:creationId xmlns:a16="http://schemas.microsoft.com/office/drawing/2014/main" id="{5CFE44D7-3BFC-4C05-AB23-20F528A5F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638550"/>
            <a:ext cx="114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825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88%</a:t>
            </a:r>
          </a:p>
        </p:txBody>
      </p:sp>
      <p:sp>
        <p:nvSpPr>
          <p:cNvPr id="23" name="combined-us-label">
            <a:extLst xmlns:a="http://schemas.openxmlformats.org/drawingml/2006/main">
              <a:ext uri="{FF2B5EF4-FFF2-40B4-BE49-F238E27FC236}">
                <a16:creationId xmlns:a16="http://schemas.microsoft.com/office/drawing/2014/main" id="{529E1B61-AFAB-42D4-AA61-83867A4FB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7719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U.S. MARKET</a:t>
            </a:r>
          </a:p>
        </p:txBody>
      </p:sp>
      <p:sp>
        <p:nvSpPr>
          <p:cNvPr id="24" name="combined-korea">
            <a:extLst xmlns:a="http://schemas.openxmlformats.org/drawingml/2006/main">
              <a:ext uri="{FF2B5EF4-FFF2-40B4-BE49-F238E27FC236}">
                <a16:creationId xmlns:a16="http://schemas.microsoft.com/office/drawing/2014/main" id="{BA1320F2-3606-4BAE-93EE-BDDB36624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38550"/>
            <a:ext cx="114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825"/>
          </a:bodyPr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28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12%</a:t>
            </a:r>
          </a:p>
        </p:txBody>
      </p:sp>
      <p:sp>
        <p:nvSpPr>
          <p:cNvPr id="25" name="combined-korea-label">
            <a:extLst xmlns:a="http://schemas.openxmlformats.org/drawingml/2006/main">
              <a:ext uri="{FF2B5EF4-FFF2-40B4-BE49-F238E27FC236}">
                <a16:creationId xmlns:a16="http://schemas.microsoft.com/office/drawing/2014/main" id="{3DD8BA6A-B445-4E92-9D60-F47217340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77190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KOREA</a:t>
            </a:r>
          </a:p>
        </p:txBody>
      </p:sp>
      <p:sp>
        <p:nvSpPr>
          <p:cNvPr id="26" name="combined-market-us">
            <a:extLst xmlns:a="http://schemas.openxmlformats.org/drawingml/2006/main">
              <a:ext uri="{FF2B5EF4-FFF2-40B4-BE49-F238E27FC236}">
                <a16:creationId xmlns:a16="http://schemas.microsoft.com/office/drawing/2014/main" id="{FC2C4FCB-3F36-43F2-8370-9AE0CF313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191000"/>
            <a:ext cx="5248275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15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combined-market-korea">
            <a:extLst xmlns:a="http://schemas.openxmlformats.org/drawingml/2006/main">
              <a:ext uri="{FF2B5EF4-FFF2-40B4-BE49-F238E27FC236}">
                <a16:creationId xmlns:a16="http://schemas.microsoft.com/office/drawing/2014/main" id="{136C0C00-4E30-4893-8693-AE0A609C0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8025" y="4191000"/>
            <a:ext cx="714375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ombined-divider">
            <a:extLst xmlns:a="http://schemas.openxmlformats.org/drawingml/2006/main">
              <a:ext uri="{FF2B5EF4-FFF2-40B4-BE49-F238E27FC236}">
                <a16:creationId xmlns:a16="http://schemas.microsoft.com/office/drawing/2014/main" id="{039FBC6B-E6C3-46CA-9B83-9D9008576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629150"/>
            <a:ext cx="5962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ombined-client-title">
            <a:extLst xmlns:a="http://schemas.openxmlformats.org/drawingml/2006/main">
              <a:ext uri="{FF2B5EF4-FFF2-40B4-BE49-F238E27FC236}">
                <a16:creationId xmlns:a16="http://schemas.microsoft.com/office/drawing/2014/main" id="{0F9809F4-E0F1-4CCB-B7FB-39B13535C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8768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SELECTED CLIENT EXPERIENCE</a:t>
            </a:r>
          </a:p>
        </p:txBody>
      </p:sp>
      <p:sp>
        <p:nvSpPr>
          <p:cNvPr id="30" name="combined-client-names">
            <a:extLst xmlns:a="http://schemas.openxmlformats.org/drawingml/2006/main">
              <a:ext uri="{FF2B5EF4-FFF2-40B4-BE49-F238E27FC236}">
                <a16:creationId xmlns:a16="http://schemas.microsoft.com/office/drawing/2014/main" id="{1F88FCA1-95F4-41D3-B4DF-76A884D7F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219700"/>
            <a:ext cx="590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TJ Maxx  •  The Buckle  •  Bloomingdale’s  •  By Together</a:t>
            </a:r>
          </a:p>
          <a:p xmlns:a="http://schemas.openxmlformats.org/drawingml/2006/main">
            <a:pPr algn="l">
              <a:defRPr sz="1275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A. Ren  •  BTR  •  PUMA Kids  •  Bebebedepino</a:t>
            </a:r>
          </a:p>
        </p:txBody>
      </p:sp>
      <p:sp>
        <p:nvSpPr>
          <p:cNvPr id="31" name="footer-left-7">
            <a:extLst xmlns:a="http://schemas.openxmlformats.org/drawingml/2006/main">
              <a:ext uri="{FF2B5EF4-FFF2-40B4-BE49-F238E27FC236}">
                <a16:creationId xmlns:a16="http://schemas.microsoft.com/office/drawing/2014/main" id="{30CDB584-E7E5-4938-A31C-8845766B4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PLIX APPAREL VINA  •  FACTORY PROFILE 2026</a:t>
            </a:r>
          </a:p>
        </p:txBody>
      </p:sp>
      <p:sp>
        <p:nvSpPr>
          <p:cNvPr id="32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E0128D7C-7DBC-4810-91B2-D889C78AF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29375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2802820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f521c2a2cc4376">
            <a:extLst>
              <a:ext uri="{96DAC541-7B7A-43D3-8B79-37D633B846F1}">
                <asvg:svgBlip xmlns:asvg="http://schemas.microsoft.com/office/drawing/2016/SVG/main" r:embed="R1c5f2eedff9c43be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09600" y="457200"/>
            <a:ext cx="2095500" cy="552450"/>
          </a:xfrm>
          <a:prstGeom xmlns:a="http://schemas.openxmlformats.org/drawingml/2006/main" prst="rect">
            <a:avLst/>
          </a:prstGeom>
        </p:spPr>
      </p:pic>
      <p:sp>
        <p:nvSpPr>
          <p:cNvPr id="2" name="close-kicker">
            <a:extLst xmlns:a="http://schemas.openxmlformats.org/drawingml/2006/main">
              <a:ext uri="{FF2B5EF4-FFF2-40B4-BE49-F238E27FC236}">
                <a16:creationId xmlns:a16="http://schemas.microsoft.com/office/drawing/2014/main" id="{DF450CCA-D009-4AA6-ADB9-F6F5C6954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CF232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F2326"/>
                </a:solidFill>
                <a:latin typeface="Arial"/>
                <a:ea typeface="Arial"/>
                <a:cs typeface="Arial"/>
              </a:rPr>
              <a:t>NEXT PROGRAM</a:t>
            </a:r>
          </a:p>
        </p:txBody>
      </p:sp>
      <p:sp>
        <p:nvSpPr>
          <p:cNvPr id="3" name="close-title">
            <a:extLst xmlns:a="http://schemas.openxmlformats.org/drawingml/2006/main">
              <a:ext uri="{FF2B5EF4-FFF2-40B4-BE49-F238E27FC236}">
                <a16:creationId xmlns:a16="http://schemas.microsoft.com/office/drawing/2014/main" id="{A51EB27C-73C9-452E-9AE1-65DF1C42A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5619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Ready to support</a:t>
            </a:r>
          </a:p>
          <a:p xmlns:a="http://schemas.openxmlformats.org/drawingml/2006/main">
            <a:pPr algn="l">
              <a:defRPr sz="3900" b="1" i="0">
                <a:solidFill>
                  <a:srgbClr val="151515"/>
                </a:solidFill>
                <a:latin typeface="Arial"/>
                <a:ea typeface="Arial"/>
                <a:cs typeface="Arial"/>
              </a:defRPr>
            </a:pPr>
            <a:r>
              <a:rPr sz="3900" b="1" i="0">
                <a:solidFill>
                  <a:srgbClr val="151515"/>
                </a:solidFill>
                <a:latin typeface="Arial"/>
                <a:ea typeface="Arial"/>
                <a:cs typeface="Arial"/>
              </a:rPr>
              <a:t>the next stage of growth.</a:t>
            </a:r>
          </a:p>
        </p:txBody>
      </p:sp>
      <p:sp>
        <p:nvSpPr>
          <p:cNvPr id="4" name="close-body">
            <a:extLst xmlns:a="http://schemas.openxmlformats.org/drawingml/2006/main">
              <a:ext uri="{FF2B5EF4-FFF2-40B4-BE49-F238E27FC236}">
                <a16:creationId xmlns:a16="http://schemas.microsoft.com/office/drawing/2014/main" id="{8F84779D-BB3E-4013-B4B6-0E8B3B954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50482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555A61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555A61"/>
                </a:solidFill>
                <a:latin typeface="Arial"/>
                <a:ea typeface="Arial"/>
                <a:cs typeface="Arial"/>
              </a:rPr>
              <a:t>Share your product category, style mix, order volume, and target calendar so the team can align development and line capacity.</a:t>
            </a:r>
          </a:p>
        </p:txBody>
      </p:sp>
      <p:sp>
        <p:nvSpPr>
          <p:cNvPr id="5" name="close-accent">
            <a:extLst xmlns:a="http://schemas.openxmlformats.org/drawingml/2006/main">
              <a:ext uri="{FF2B5EF4-FFF2-40B4-BE49-F238E27FC236}">
                <a16:creationId xmlns:a16="http://schemas.microsoft.com/office/drawing/2014/main" id="{466CD400-1A05-48BC-B492-612BBD6E9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57800"/>
            <a:ext cx="11620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232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act-panel">
            <a:extLst xmlns:a="http://schemas.openxmlformats.org/drawingml/2006/main">
              <a:ext uri="{FF2B5EF4-FFF2-40B4-BE49-F238E27FC236}">
                <a16:creationId xmlns:a16="http://schemas.microsoft.com/office/drawing/2014/main" id="{3279A26C-4722-4A5C-802E-780193ED4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0"/>
            <a:ext cx="5638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F172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ntact-title">
            <a:extLst xmlns:a="http://schemas.openxmlformats.org/drawingml/2006/main">
              <a:ext uri="{FF2B5EF4-FFF2-40B4-BE49-F238E27FC236}">
                <a16:creationId xmlns:a16="http://schemas.microsoft.com/office/drawing/2014/main" id="{93FD86CE-4731-44B0-99A8-13FC6B24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1239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F5D6D7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F5D6D7"/>
                </a:solidFill>
                <a:latin typeface="Arial"/>
                <a:ea typeface="Arial"/>
                <a:cs typeface="Arial"/>
              </a:rPr>
              <a:t>CONTACT</a:t>
            </a:r>
          </a:p>
        </p:txBody>
      </p:sp>
      <p:sp>
        <p:nvSpPr>
          <p:cNvPr id="8" name="contact-name">
            <a:extLst xmlns:a="http://schemas.openxmlformats.org/drawingml/2006/main">
              <a:ext uri="{FF2B5EF4-FFF2-40B4-BE49-F238E27FC236}">
                <a16:creationId xmlns:a16="http://schemas.microsoft.com/office/drawing/2014/main" id="{F285F32B-273D-4260-B44E-5418AA8A3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61925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500"/>
          </a:bodyPr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Wendy</a:t>
            </a:r>
          </a:p>
        </p:txBody>
      </p:sp>
      <p:sp>
        <p:nvSpPr>
          <p:cNvPr id="9" name="contact-role">
            <a:extLst xmlns:a="http://schemas.openxmlformats.org/drawingml/2006/main">
              <a:ext uri="{FF2B5EF4-FFF2-40B4-BE49-F238E27FC236}">
                <a16:creationId xmlns:a16="http://schemas.microsoft.com/office/drawing/2014/main" id="{8891297E-D1AC-4DC4-9C07-EB998FEBD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1907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F5D6D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5D6D7"/>
                </a:solidFill>
                <a:latin typeface="Arial"/>
                <a:ea typeface="Arial"/>
                <a:cs typeface="Arial"/>
              </a:rPr>
              <a:t>Factory Manager</a:t>
            </a:r>
          </a:p>
        </p:txBody>
      </p:sp>
      <p:sp>
        <p:nvSpPr>
          <p:cNvPr id="10" name="contact-rule">
            <a:extLst xmlns:a="http://schemas.openxmlformats.org/drawingml/2006/main">
              <a:ext uri="{FF2B5EF4-FFF2-40B4-BE49-F238E27FC236}">
                <a16:creationId xmlns:a16="http://schemas.microsoft.com/office/drawing/2014/main" id="{33A3BFBA-A293-4F1C-A417-0F7627983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724150"/>
            <a:ext cx="4000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5A6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ntact-phone-label">
            <a:extLst xmlns:a="http://schemas.openxmlformats.org/drawingml/2006/main">
              <a:ext uri="{FF2B5EF4-FFF2-40B4-BE49-F238E27FC236}">
                <a16:creationId xmlns:a16="http://schemas.microsoft.com/office/drawing/2014/main" id="{0AD931CE-F0B6-4F83-B24E-A1DD35B06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1242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F5D6D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5D6D7"/>
                </a:solidFill>
                <a:latin typeface="Arial"/>
                <a:ea typeface="Arial"/>
                <a:cs typeface="Arial"/>
              </a:rPr>
              <a:t>PHONE</a:t>
            </a:r>
          </a:p>
        </p:txBody>
      </p:sp>
      <p:sp>
        <p:nvSpPr>
          <p:cNvPr id="12" name="contact-phone">
            <a:extLst xmlns:a="http://schemas.openxmlformats.org/drawingml/2006/main">
              <a:ext uri="{FF2B5EF4-FFF2-40B4-BE49-F238E27FC236}">
                <a16:creationId xmlns:a16="http://schemas.microsoft.com/office/drawing/2014/main" id="{6436F147-5654-4982-B675-549ECCAA6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4004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026"/>
          </a:bodyPr>
          <a:lstStyle xmlns:a="http://schemas.openxmlformats.org/drawingml/2006/main"/>
          <a:p xmlns:a="http://schemas.openxmlformats.org/drawingml/2006/main">
            <a:pPr algn="l">
              <a:defRPr sz="195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+84 938 730 770</a:t>
            </a:r>
          </a:p>
        </p:txBody>
      </p:sp>
      <p:sp>
        <p:nvSpPr>
          <p:cNvPr id="13" name="contact-email-label">
            <a:extLst xmlns:a="http://schemas.openxmlformats.org/drawingml/2006/main">
              <a:ext uri="{FF2B5EF4-FFF2-40B4-BE49-F238E27FC236}">
                <a16:creationId xmlns:a16="http://schemas.microsoft.com/office/drawing/2014/main" id="{6035DD16-ADEF-4C74-98DF-20BB53123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0957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F5D6D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5D6D7"/>
                </a:solidFill>
                <a:latin typeface="Arial"/>
                <a:ea typeface="Arial"/>
                <a:cs typeface="Arial"/>
              </a:rPr>
              <a:t>EMAIL</a:t>
            </a:r>
          </a:p>
        </p:txBody>
      </p:sp>
      <p:sp>
        <p:nvSpPr>
          <p:cNvPr id="14" name="contact-email">
            <a:extLst xmlns:a="http://schemas.openxmlformats.org/drawingml/2006/main">
              <a:ext uri="{FF2B5EF4-FFF2-40B4-BE49-F238E27FC236}">
                <a16:creationId xmlns:a16="http://schemas.microsoft.com/office/drawing/2014/main" id="{6AA6636A-D82B-4EF2-8082-A2BEF0870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37197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67"/>
          </a:bodyPr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plix@plix-apparel.com</a:t>
            </a:r>
          </a:p>
        </p:txBody>
      </p:sp>
      <p:sp>
        <p:nvSpPr>
          <p:cNvPr id="15" name="contact-location-label">
            <a:extLst xmlns:a="http://schemas.openxmlformats.org/drawingml/2006/main">
              <a:ext uri="{FF2B5EF4-FFF2-40B4-BE49-F238E27FC236}">
                <a16:creationId xmlns:a16="http://schemas.microsoft.com/office/drawing/2014/main" id="{27541F4C-0D0B-4D20-99D4-0F83524C3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0673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F5D6D7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5D6D7"/>
                </a:solidFill>
                <a:latin typeface="Arial"/>
                <a:ea typeface="Arial"/>
                <a:cs typeface="Arial"/>
              </a:rPr>
              <a:t>LOCATION</a:t>
            </a:r>
          </a:p>
        </p:txBody>
      </p:sp>
      <p:sp>
        <p:nvSpPr>
          <p:cNvPr id="16" name="contact-location">
            <a:extLst xmlns:a="http://schemas.openxmlformats.org/drawingml/2006/main">
              <a:ext uri="{FF2B5EF4-FFF2-40B4-BE49-F238E27FC236}">
                <a16:creationId xmlns:a16="http://schemas.microsoft.com/office/drawing/2014/main" id="{B60B902C-D268-46A4-8781-FBF65EAF1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343525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Ho Chi Minh City, Vietnam</a:t>
            </a:r>
          </a:p>
        </p:txBody>
      </p:sp>
      <p:sp>
        <p:nvSpPr>
          <p:cNvPr id="17" name="close-date">
            <a:extLst xmlns:a="http://schemas.openxmlformats.org/drawingml/2006/main">
              <a:ext uri="{FF2B5EF4-FFF2-40B4-BE49-F238E27FC236}">
                <a16:creationId xmlns:a16="http://schemas.microsoft.com/office/drawing/2014/main" id="{D4766390-2F5E-47E4-8D5E-567B394ED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0080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858A9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858A91"/>
                </a:solidFill>
                <a:latin typeface="Arial"/>
                <a:ea typeface="Arial"/>
                <a:cs typeface="Arial"/>
              </a:rPr>
              <a:t>FACTORY PROFILE • 03 SEP 2026</a:t>
            </a:r>
          </a:p>
        </p:txBody>
      </p:sp>
      <p:sp>
        <p:nvSpPr>
          <p:cNvPr id="18" name="close-page">
            <a:extLst xmlns:a="http://schemas.openxmlformats.org/drawingml/2006/main">
              <a:ext uri="{FF2B5EF4-FFF2-40B4-BE49-F238E27FC236}">
                <a16:creationId xmlns:a16="http://schemas.microsoft.com/office/drawing/2014/main" id="{1026254A-E282-43ED-B7D0-DE8DA0547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40080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636"/>
          </a:bodyPr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F5D6D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5D6D7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9926315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2026-09-03T03:41:13.0850000Z</dcterms:created>
  <dcterms:modified xsi:type="dcterms:W3CDTF">2026-09-03T03:41:13.0850000Z</dcterms:modified>
</coreProperties>
</file>